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210 디딤고딕" panose="020B0600000101010101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하나2.0 CM" panose="020B0603000000000000" pitchFamily="50" charset="-127"/>
      <p:regular r:id="rId45"/>
    </p:embeddedFont>
    <p:embeddedFont>
      <p:font typeface="하나2.0 H" panose="020B0903000000000000" pitchFamily="50" charset="-127"/>
      <p:regular r:id="rId46"/>
    </p:embeddedFont>
    <p:embeddedFont>
      <p:font typeface="하나2.0 R" panose="020B0303000000000000" pitchFamily="50" charset="-127"/>
      <p:regular r:id="rId47"/>
    </p:embeddedFont>
    <p:embeddedFont>
      <p:font typeface="함초롬돋움" panose="020B0604000101010101" pitchFamily="50" charset="-127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Inter" panose="020B0600000101010101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2AC"/>
    <a:srgbClr val="E90061"/>
    <a:srgbClr val="269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035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38C8B-0CAD-4F1A-A40D-DEE3CE012841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C955-C5BE-488F-A1F5-A20B3BA32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9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도입부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ML </a:t>
            </a:r>
            <a:r>
              <a:rPr lang="ko-KR" altLang="en-US" dirty="0"/>
              <a:t>모델링을 통해 개인 금융고객의 신용등급을 정확하게 산정하였습니다</a:t>
            </a:r>
            <a:r>
              <a:rPr lang="en-US" altLang="ko-KR" dirty="0"/>
              <a:t>. </a:t>
            </a:r>
            <a:r>
              <a:rPr lang="ko-KR" altLang="en-US" dirty="0"/>
              <a:t>또한 이에 더 나아가서 중신용자의 대출승인을 위한 잠재적 기준을 추가적으로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5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 처리를 간단히 말씀드리자면</a:t>
            </a:r>
            <a:r>
              <a:rPr lang="en-US" altLang="ko-KR" dirty="0"/>
              <a:t>, </a:t>
            </a:r>
            <a:r>
              <a:rPr lang="ko-KR" altLang="en-US" dirty="0"/>
              <a:t>인코딩은 </a:t>
            </a:r>
            <a:r>
              <a:rPr lang="en-US" altLang="ko-KR" dirty="0"/>
              <a:t>occupation, </a:t>
            </a:r>
            <a:r>
              <a:rPr lang="en-US" altLang="ko-KR" dirty="0" err="1"/>
              <a:t>payement</a:t>
            </a:r>
            <a:r>
              <a:rPr lang="ko-KR" altLang="en-US" dirty="0"/>
              <a:t> </a:t>
            </a:r>
            <a:r>
              <a:rPr lang="en-US" altLang="ko-KR" dirty="0"/>
              <a:t>behavior </a:t>
            </a:r>
            <a:r>
              <a:rPr lang="ko-KR" altLang="en-US" dirty="0"/>
              <a:t>등의 범주형 변수에만 적용하였습니다</a:t>
            </a:r>
            <a:r>
              <a:rPr lang="en-US" altLang="ko-KR" dirty="0"/>
              <a:t>. </a:t>
            </a:r>
            <a:r>
              <a:rPr lang="ko-KR" altLang="en-US" dirty="0"/>
              <a:t>라벨 인코딩 등을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저희 데이터에서는 중신용자 비율이 고신용자</a:t>
            </a:r>
            <a:r>
              <a:rPr lang="en-US" altLang="ko-KR" dirty="0"/>
              <a:t>,</a:t>
            </a:r>
            <a:r>
              <a:rPr lang="ko-KR" altLang="en-US" dirty="0" err="1"/>
              <a:t>저신용자에</a:t>
            </a:r>
            <a:r>
              <a:rPr lang="ko-KR" altLang="en-US" dirty="0"/>
              <a:t> 비해 훨씬 많아서 불균형 데이터였습니다</a:t>
            </a:r>
            <a:r>
              <a:rPr lang="en-US" altLang="ko-KR" dirty="0"/>
              <a:t>. </a:t>
            </a:r>
            <a:r>
              <a:rPr lang="ko-KR" altLang="en-US" dirty="0"/>
              <a:t>따라서 대표적 </a:t>
            </a:r>
            <a:r>
              <a:rPr lang="ko-KR" altLang="en-US" dirty="0" err="1"/>
              <a:t>오버샘플링</a:t>
            </a:r>
            <a:r>
              <a:rPr lang="ko-KR" altLang="en-US" dirty="0"/>
              <a:t> 기법인 </a:t>
            </a:r>
            <a:r>
              <a:rPr lang="en-US" altLang="ko-KR" dirty="0"/>
              <a:t>SMOTE </a:t>
            </a:r>
            <a:r>
              <a:rPr lang="ko-KR" altLang="en-US" dirty="0"/>
              <a:t>기법을 적용해보았습니다</a:t>
            </a:r>
            <a:r>
              <a:rPr lang="en-US" altLang="ko-KR" dirty="0"/>
              <a:t>. </a:t>
            </a:r>
            <a:r>
              <a:rPr lang="ko-KR" altLang="en-US" dirty="0"/>
              <a:t>그리고 후에 모델 성능 비교를 실시하였는데</a:t>
            </a:r>
            <a:r>
              <a:rPr lang="en-US" altLang="ko-KR" dirty="0"/>
              <a:t>, </a:t>
            </a:r>
            <a:r>
              <a:rPr lang="ko-KR" altLang="en-US" dirty="0" err="1"/>
              <a:t>오버샘플링은</a:t>
            </a:r>
            <a:r>
              <a:rPr lang="ko-KR" altLang="en-US" dirty="0"/>
              <a:t> 성능에 큰 차이를 보여주지 않아서 결론적으로는 적용시키지 않았습니다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4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모델링 과정에서는 먼저 수업 시간에 배운 다양한 모델과 추가 스터디를 통해 학습한 모델들을 두고 고민하였습니다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pycaret</a:t>
            </a:r>
            <a:r>
              <a:rPr lang="ko-KR" altLang="en-US" dirty="0"/>
              <a:t>이라는 </a:t>
            </a:r>
            <a:r>
              <a:rPr lang="en-US" altLang="ko-KR" dirty="0" err="1"/>
              <a:t>AutoML</a:t>
            </a:r>
            <a:r>
              <a:rPr lang="ko-KR" altLang="en-US" dirty="0"/>
              <a:t> 오픈소스를 활용하여 효율적으로 모델 선택 및 최적화 과정을 진행하였습니다</a:t>
            </a:r>
            <a:r>
              <a:rPr lang="en-US" altLang="ko-KR" dirty="0"/>
              <a:t>. </a:t>
            </a:r>
            <a:r>
              <a:rPr lang="ko-KR" altLang="en-US" dirty="0"/>
              <a:t>결론적으로 저희는 </a:t>
            </a:r>
            <a:r>
              <a:rPr lang="en-US" altLang="ko-KR" dirty="0" err="1"/>
              <a:t>ExtraTrees</a:t>
            </a:r>
            <a:r>
              <a:rPr lang="ko-KR" altLang="en-US" dirty="0"/>
              <a:t>를 선택하였습니다</a:t>
            </a:r>
            <a:r>
              <a:rPr lang="en-US" altLang="ko-KR" dirty="0"/>
              <a:t>. </a:t>
            </a:r>
            <a:r>
              <a:rPr lang="en-US" altLang="ko-KR" dirty="0" err="1"/>
              <a:t>ExtraTrees</a:t>
            </a:r>
            <a:r>
              <a:rPr lang="ko-KR" altLang="en-US" dirty="0"/>
              <a:t>는 </a:t>
            </a:r>
            <a:r>
              <a:rPr lang="en-US" altLang="ko-KR" dirty="0" err="1"/>
              <a:t>RandomForest</a:t>
            </a:r>
            <a:r>
              <a:rPr lang="ko-KR" altLang="en-US" dirty="0"/>
              <a:t>보다 좀 더 극단적으로 </a:t>
            </a:r>
            <a:r>
              <a:rPr lang="en-US" altLang="ko-KR" dirty="0" err="1"/>
              <a:t>randome</a:t>
            </a:r>
            <a:r>
              <a:rPr lang="ko-KR" altLang="en-US" dirty="0"/>
              <a:t>하게 각 특성을 분할하는 모델입니다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3</a:t>
            </a:r>
            <a:r>
              <a:rPr lang="ko-KR" altLang="en-US" dirty="0"/>
              <a:t>배 정도 연산이 빠르고 </a:t>
            </a:r>
            <a:r>
              <a:rPr lang="en-US" altLang="ko-KR" dirty="0"/>
              <a:t>bias</a:t>
            </a:r>
            <a:r>
              <a:rPr lang="ko-KR" altLang="en-US" dirty="0"/>
              <a:t>와 </a:t>
            </a:r>
            <a:r>
              <a:rPr lang="en-US" altLang="ko-KR" dirty="0"/>
              <a:t>variance</a:t>
            </a:r>
            <a:r>
              <a:rPr lang="ko-KR" altLang="en-US" dirty="0"/>
              <a:t>를 낮출 수 있다는 특징이 두드러집니다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즉 이러한 </a:t>
            </a:r>
            <a:r>
              <a:rPr lang="en-US" altLang="ko-KR" dirty="0"/>
              <a:t>Extra Trees </a:t>
            </a:r>
            <a:r>
              <a:rPr lang="ko-KR" altLang="en-US" dirty="0"/>
              <a:t>모델을 선택한 이유는 먼저 최적의 분할이 아니라 무작위 분할을 수행하기 때문에 속도가 빠르다는 장점이 있기 때문입니다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en-US" altLang="ko-KR" dirty="0"/>
              <a:t>overfitting </a:t>
            </a:r>
            <a:r>
              <a:rPr lang="ko-KR" altLang="en-US" dirty="0"/>
              <a:t>문제를 회피해주기 때문에 항상 단일 트리의 성능보다 좋은 성능을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따라서 개인고객의 신용등급을 고신용자</a:t>
            </a:r>
            <a:r>
              <a:rPr lang="en-US" altLang="ko-KR" dirty="0"/>
              <a:t>, </a:t>
            </a:r>
            <a:r>
              <a:rPr lang="ko-KR" altLang="en-US" dirty="0"/>
              <a:t>중신용자</a:t>
            </a:r>
            <a:r>
              <a:rPr lang="en-US" altLang="ko-KR" dirty="0"/>
              <a:t>, </a:t>
            </a:r>
            <a:r>
              <a:rPr lang="ko-KR" altLang="en-US" dirty="0" err="1"/>
              <a:t>저신용자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분류하기 위해 </a:t>
            </a:r>
            <a:r>
              <a:rPr lang="en-US" altLang="ko-KR" dirty="0"/>
              <a:t>Extra Trees </a:t>
            </a:r>
            <a:r>
              <a:rPr lang="ko-KR" altLang="en-US" dirty="0"/>
              <a:t>모델로 학습시켰고</a:t>
            </a:r>
            <a:r>
              <a:rPr lang="en-US" altLang="ko-KR" dirty="0"/>
              <a:t>, </a:t>
            </a:r>
            <a:r>
              <a:rPr lang="ko-KR" altLang="en-US" dirty="0"/>
              <a:t>성능은 약 </a:t>
            </a:r>
            <a:r>
              <a:rPr lang="en-US" altLang="ko-KR" dirty="0"/>
              <a:t>0.82</a:t>
            </a:r>
            <a:r>
              <a:rPr lang="ko-KR" altLang="en-US" dirty="0"/>
              <a:t>로 나왔습니다</a:t>
            </a:r>
            <a:r>
              <a:rPr lang="en-US" altLang="ko-KR" dirty="0"/>
              <a:t>. </a:t>
            </a:r>
            <a:r>
              <a:rPr lang="ko-KR" altLang="en-US" dirty="0"/>
              <a:t>다음 장에서는 모델링 결과를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 분석 결과를 설명해드리겠습니다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5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최종적으로 </a:t>
            </a:r>
            <a:r>
              <a:rPr lang="en-US" altLang="ko-KR" dirty="0"/>
              <a:t>Extra Trees </a:t>
            </a:r>
            <a:r>
              <a:rPr lang="ko-KR" altLang="en-US" dirty="0"/>
              <a:t>를 사용한 개인고객 신용등급 분류 모델의 성능은 약 </a:t>
            </a:r>
            <a:r>
              <a:rPr lang="en-US" altLang="ko-KR" dirty="0"/>
              <a:t>0.82 </a:t>
            </a:r>
            <a:r>
              <a:rPr lang="ko-KR" altLang="en-US" dirty="0"/>
              <a:t>로 나왔습니다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k-fold </a:t>
            </a:r>
            <a:r>
              <a:rPr lang="ko-KR" altLang="en-US" dirty="0"/>
              <a:t>교차검증을 실시해 모델을 검증하였으며</a:t>
            </a:r>
            <a:r>
              <a:rPr lang="en-US" altLang="ko-KR" dirty="0"/>
              <a:t>, </a:t>
            </a:r>
            <a:r>
              <a:rPr lang="ko-KR" altLang="en-US" dirty="0" err="1"/>
              <a:t>오버샘플링과</a:t>
            </a:r>
            <a:r>
              <a:rPr lang="ko-KR" altLang="en-US" dirty="0"/>
              <a:t> 튜닝 여부는 성능에 큰 차이가 없어서 최종적으로는 제외한 결과입니다</a:t>
            </a:r>
            <a:r>
              <a:rPr lang="en-US" altLang="ko-KR" dirty="0"/>
              <a:t>. </a:t>
            </a:r>
            <a:r>
              <a:rPr lang="ko-KR" altLang="en-US" dirty="0"/>
              <a:t>이렇게 학습시킨 모델의 </a:t>
            </a:r>
            <a:r>
              <a:rPr lang="en-US" altLang="ko-KR" dirty="0"/>
              <a:t>Feature Importance</a:t>
            </a:r>
            <a:r>
              <a:rPr lang="ko-KR" altLang="en-US" dirty="0"/>
              <a:t>를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그래프에서 보이듯이 </a:t>
            </a:r>
            <a:r>
              <a:rPr lang="en-US" altLang="ko-KR" dirty="0"/>
              <a:t>credit mix, outstanding debt </a:t>
            </a:r>
            <a:r>
              <a:rPr lang="ko-KR" altLang="en-US" dirty="0"/>
              <a:t>요소가 높게 다루어지는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일반적으로 생각했던 </a:t>
            </a:r>
            <a:r>
              <a:rPr lang="en-US" altLang="ko-KR" dirty="0"/>
              <a:t>age, occupation </a:t>
            </a:r>
            <a:r>
              <a:rPr lang="ko-KR" altLang="en-US" dirty="0"/>
              <a:t>등 개인의 현재 신상 혹은 경제 지표를 나타내는 변수들은 신용등급에서 크게 중요도가 두드러지지 않았습니다</a:t>
            </a:r>
            <a:r>
              <a:rPr lang="en-US" altLang="ko-KR" dirty="0"/>
              <a:t>. </a:t>
            </a:r>
            <a:r>
              <a:rPr lang="ko-KR" altLang="en-US" dirty="0"/>
              <a:t>이렇게 신용등급 모델링을 진행 후에</a:t>
            </a:r>
            <a:r>
              <a:rPr lang="en-US" altLang="ko-KR" dirty="0"/>
              <a:t>, </a:t>
            </a:r>
            <a:r>
              <a:rPr lang="ko-KR" altLang="en-US" dirty="0"/>
              <a:t>추가적인 데이터 인사이트를 얻기 위한 작업을 진행했습니다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은행의 주요 수익원인 예대마진율이 연속 감소 추이를 보이고 있습니다</a:t>
            </a:r>
            <a:r>
              <a:rPr lang="en-US" altLang="ko-KR" dirty="0"/>
              <a:t>. </a:t>
            </a:r>
            <a:r>
              <a:rPr lang="ko-KR" altLang="en-US" dirty="0"/>
              <a:t>이는 특히 대출 규모의 연속 감소세 때문입니다</a:t>
            </a:r>
            <a:r>
              <a:rPr lang="en-US" altLang="ko-KR" dirty="0"/>
              <a:t>. 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시중은행 전체적으로 대출 규모가 감소하고 있습니다</a:t>
            </a:r>
            <a:r>
              <a:rPr lang="en-US" altLang="ko-KR" dirty="0"/>
              <a:t>. 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구체적으로 하나은행의 예대마진율도 연속 감소 추세를 보이고 있습니다</a:t>
            </a:r>
            <a:r>
              <a:rPr lang="en-US" altLang="ko-KR" dirty="0"/>
              <a:t>. </a:t>
            </a:r>
            <a:r>
              <a:rPr lang="ko-KR" altLang="en-US" dirty="0"/>
              <a:t>이러한 가운데 인터넷 뱅크는 전통 금융권에서 등한시한 </a:t>
            </a:r>
            <a:r>
              <a:rPr lang="ko-KR" altLang="en-US" dirty="0" err="1"/>
              <a:t>중저신용자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 err="1"/>
              <a:t>그레이존</a:t>
            </a:r>
            <a:r>
              <a:rPr lang="ko-KR" altLang="en-US" dirty="0"/>
              <a:t> 고객에게 공격적으로 대출 마케팅을 선보이며 파이를 가져가고 있습니다</a:t>
            </a:r>
            <a:r>
              <a:rPr lang="en-US" altLang="ko-KR" dirty="0"/>
              <a:t>. </a:t>
            </a:r>
            <a:r>
              <a:rPr lang="ko-KR" altLang="en-US" dirty="0"/>
              <a:t>이에 전통 금융권에서도 보다 더 정확한 신용등급 조회로 </a:t>
            </a:r>
            <a:r>
              <a:rPr lang="ko-KR" altLang="en-US" dirty="0" err="1"/>
              <a:t>대출디폴트</a:t>
            </a:r>
            <a:r>
              <a:rPr lang="ko-KR" altLang="en-US" dirty="0"/>
              <a:t> 리스크를 </a:t>
            </a:r>
            <a:r>
              <a:rPr lang="ko-KR" altLang="en-US" dirty="0" err="1"/>
              <a:t>줄여야할</a:t>
            </a:r>
            <a:r>
              <a:rPr lang="ko-KR" altLang="en-US" dirty="0"/>
              <a:t> 뿐만 아니라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ko-KR" altLang="en-US" dirty="0" err="1"/>
              <a:t>중저신용자인</a:t>
            </a:r>
            <a:r>
              <a:rPr lang="ko-KR" altLang="en-US" dirty="0"/>
              <a:t> </a:t>
            </a:r>
            <a:r>
              <a:rPr lang="ko-KR" altLang="en-US" dirty="0" err="1"/>
              <a:t>그레이존</a:t>
            </a:r>
            <a:r>
              <a:rPr lang="ko-KR" altLang="en-US" dirty="0"/>
              <a:t> 고객들 중에서도 신용위험이 적은 고객을 골라내어 적극적으로 대출 마케팅을 펼쳐야 할 필요성이 생겼습니다</a:t>
            </a:r>
            <a:r>
              <a:rPr lang="en-US" altLang="ko-KR" dirty="0"/>
              <a:t>. </a:t>
            </a:r>
            <a:r>
              <a:rPr lang="ko-KR" altLang="en-US" dirty="0"/>
              <a:t>따라서 본 프로젝트에서 정확한 대출 등급 산정하는 모델링과 </a:t>
            </a:r>
            <a:r>
              <a:rPr lang="ko-KR" altLang="en-US" dirty="0" err="1"/>
              <a:t>중저신용자인</a:t>
            </a:r>
            <a:r>
              <a:rPr lang="ko-KR" altLang="en-US" dirty="0"/>
              <a:t> </a:t>
            </a:r>
            <a:r>
              <a:rPr lang="ko-KR" altLang="en-US" dirty="0" err="1"/>
              <a:t>그레이존</a:t>
            </a:r>
            <a:r>
              <a:rPr lang="ko-KR" altLang="en-US" dirty="0"/>
              <a:t> 고객에게 기존신용등급 이외에 기준을 제안하고자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6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진행한 과정을 토대로</a:t>
            </a:r>
            <a:r>
              <a:rPr lang="en-US" altLang="ko-KR" dirty="0"/>
              <a:t>, </a:t>
            </a:r>
            <a:r>
              <a:rPr lang="ko-KR" altLang="en-US" dirty="0"/>
              <a:t>중신용자를 </a:t>
            </a:r>
            <a:r>
              <a:rPr lang="en-US" altLang="ko-KR" dirty="0"/>
              <a:t>k-means clustering </a:t>
            </a:r>
            <a:r>
              <a:rPr lang="ko-KR" altLang="en-US" dirty="0"/>
              <a:t>으로 다시 </a:t>
            </a:r>
            <a:r>
              <a:rPr lang="ko-KR" altLang="en-US" dirty="0" err="1"/>
              <a:t>이진분류하는</a:t>
            </a:r>
            <a:r>
              <a:rPr lang="ko-KR" altLang="en-US" dirty="0"/>
              <a:t> 모델을 만들었습니다</a:t>
            </a:r>
            <a:r>
              <a:rPr lang="en-US" altLang="ko-KR" dirty="0"/>
              <a:t>. </a:t>
            </a:r>
            <a:r>
              <a:rPr lang="ko-KR" altLang="en-US" dirty="0"/>
              <a:t>중신용자 중에서도 상대적으로 신용이 좋은 고객과 그렇지 않은 고객을 분류해내기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이러한 클러스터링 작업에서 </a:t>
            </a:r>
            <a:r>
              <a:rPr lang="en-US" altLang="ko-KR" dirty="0"/>
              <a:t>k-means clustering</a:t>
            </a:r>
            <a:r>
              <a:rPr lang="ko-KR" altLang="en-US" dirty="0"/>
              <a:t>을 적용한 이유는 수렴성이 보장될 뿐만이 아니라 사전에 특정 변수에 대한 역할 정의가 필요하지 않아서 알고리즘 적용이 비교적  편리했기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9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클러스터링으로 중신용자를 중고신용자</a:t>
            </a:r>
            <a:r>
              <a:rPr lang="en-US" altLang="ko-KR" dirty="0"/>
              <a:t>, </a:t>
            </a:r>
            <a:r>
              <a:rPr lang="ko-KR" altLang="en-US" dirty="0" err="1"/>
              <a:t>중저신용자로</a:t>
            </a:r>
            <a:r>
              <a:rPr lang="ko-KR" altLang="en-US" dirty="0"/>
              <a:t> 분류했다면 </a:t>
            </a:r>
            <a:r>
              <a:rPr lang="en-US" altLang="ko-KR" dirty="0"/>
              <a:t>, </a:t>
            </a:r>
            <a:r>
              <a:rPr lang="ko-KR" altLang="en-US" dirty="0"/>
              <a:t>이제는 어떠한 </a:t>
            </a:r>
            <a:r>
              <a:rPr lang="ko-KR" altLang="en-US" dirty="0" err="1"/>
              <a:t>요인들때문에</a:t>
            </a:r>
            <a:r>
              <a:rPr lang="ko-KR" altLang="en-US" dirty="0"/>
              <a:t> 이러한 이진분류가 가능했는지를 통계 분석해보았습니다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T </a:t>
            </a:r>
            <a:r>
              <a:rPr lang="ko-KR" altLang="en-US" dirty="0"/>
              <a:t>검정을 수행했을 시에 </a:t>
            </a:r>
            <a:r>
              <a:rPr lang="en-US" altLang="ko-KR" dirty="0"/>
              <a:t>total EMI per month, outstanding debt, delay from due date, credit utilization ratio </a:t>
            </a:r>
            <a:r>
              <a:rPr lang="ko-KR" altLang="en-US" dirty="0"/>
              <a:t>변수들은 모두 유의미하다는 결론을 얻었습니다</a:t>
            </a:r>
            <a:r>
              <a:rPr lang="en-US" altLang="ko-KR" dirty="0"/>
              <a:t>. </a:t>
            </a:r>
            <a:r>
              <a:rPr lang="ko-KR" altLang="en-US" dirty="0"/>
              <a:t>즉 중신용자들을 </a:t>
            </a:r>
            <a:r>
              <a:rPr lang="ko-KR" altLang="en-US" dirty="0" err="1"/>
              <a:t>재분류하는데</a:t>
            </a:r>
            <a:r>
              <a:rPr lang="ko-KR" altLang="en-US" dirty="0"/>
              <a:t> 이 변수들이 크게 영향을 미친 것이라고 해석할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</a:t>
            </a:r>
            <a:r>
              <a:rPr lang="ko-KR" altLang="en-US" dirty="0" err="1"/>
              <a:t>카이제곱</a:t>
            </a:r>
            <a:r>
              <a:rPr lang="ko-KR" altLang="en-US" dirty="0"/>
              <a:t> 검정을 수행했을 시에는 </a:t>
            </a:r>
            <a:r>
              <a:rPr lang="en-US" altLang="ko-KR" dirty="0"/>
              <a:t>num of delayed payment, num credit inquiries</a:t>
            </a:r>
            <a:r>
              <a:rPr lang="ko-KR" altLang="en-US" dirty="0"/>
              <a:t>변수는 유의미하지 않았습니다</a:t>
            </a:r>
            <a:r>
              <a:rPr lang="en-US" altLang="ko-KR" dirty="0"/>
              <a:t>. </a:t>
            </a:r>
            <a:r>
              <a:rPr lang="ko-KR" altLang="en-US" dirty="0"/>
              <a:t>즉 중신용자들을 </a:t>
            </a:r>
            <a:r>
              <a:rPr lang="ko-KR" altLang="en-US" dirty="0" err="1"/>
              <a:t>재분류하는데</a:t>
            </a:r>
            <a:r>
              <a:rPr lang="ko-KR" altLang="en-US" dirty="0"/>
              <a:t> 별로 영향을 미치지 못 한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4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클러스터링 분석 후 통계 분석까지 진행한 결과 주로 </a:t>
            </a:r>
            <a:r>
              <a:rPr lang="en-US" altLang="ko-KR" dirty="0"/>
              <a:t>EDA </a:t>
            </a:r>
            <a:r>
              <a:rPr lang="ko-KR" altLang="en-US" dirty="0"/>
              <a:t>에서 채무 부담 즉 채무 상환 의지로 정의한 변수들이 크게 영향을 미쳤습니다</a:t>
            </a:r>
            <a:r>
              <a:rPr lang="en-US" altLang="ko-KR" dirty="0"/>
              <a:t>. </a:t>
            </a:r>
            <a:r>
              <a:rPr lang="ko-KR" altLang="en-US" dirty="0"/>
              <a:t>따라서 이러한 변수들로 구성된 새로운 대출 승인 기준을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9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앞서 말씀드린 더 정확한 개인 신용등급의 산정과 더 나아가서 </a:t>
            </a:r>
            <a:r>
              <a:rPr lang="en-US" altLang="ko-KR" dirty="0"/>
              <a:t>(</a:t>
            </a:r>
            <a:r>
              <a:rPr lang="ko-KR" altLang="en-US" dirty="0"/>
              <a:t>중신용자의 새로운 대출 기준</a:t>
            </a:r>
            <a:r>
              <a:rPr lang="en-US" altLang="ko-KR" dirty="0"/>
              <a:t>? </a:t>
            </a:r>
            <a:r>
              <a:rPr lang="ko-KR" altLang="en-US" dirty="0"/>
              <a:t>세부적 신용등급</a:t>
            </a:r>
            <a:r>
              <a:rPr lang="en-US" altLang="ko-KR" dirty="0"/>
              <a:t>?) </a:t>
            </a:r>
            <a:r>
              <a:rPr lang="ko-KR" altLang="en-US" dirty="0"/>
              <a:t>전략을 제공하기 위해서 다음과 같이 프로젝트를 진행하였습니다</a:t>
            </a:r>
            <a:r>
              <a:rPr lang="en-US" altLang="ko-KR" dirty="0"/>
              <a:t>. </a:t>
            </a:r>
            <a:r>
              <a:rPr lang="ko-KR" altLang="en-US" dirty="0"/>
              <a:t>데이터 탐색 </a:t>
            </a:r>
            <a:r>
              <a:rPr lang="en-US" altLang="ko-KR" dirty="0"/>
              <a:t>=&gt;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모델링 </a:t>
            </a:r>
            <a:r>
              <a:rPr lang="en-US" altLang="ko-KR" dirty="0"/>
              <a:t>=&gt; 3</a:t>
            </a:r>
            <a:r>
              <a:rPr lang="ko-KR" altLang="en-US" dirty="0"/>
              <a:t>가지 </a:t>
            </a:r>
            <a:r>
              <a:rPr lang="en-US" altLang="ko-KR" dirty="0"/>
              <a:t>class </a:t>
            </a:r>
            <a:r>
              <a:rPr lang="ko-KR" altLang="en-US" dirty="0"/>
              <a:t>등급 산정 </a:t>
            </a:r>
            <a:r>
              <a:rPr lang="en-US" altLang="ko-KR" dirty="0"/>
              <a:t>=&gt; </a:t>
            </a:r>
            <a:r>
              <a:rPr lang="ko-KR" altLang="en-US" dirty="0"/>
              <a:t>클러스터링</a:t>
            </a:r>
            <a:r>
              <a:rPr lang="en-US" altLang="ko-KR" dirty="0"/>
              <a:t>() =&gt; </a:t>
            </a:r>
            <a:r>
              <a:rPr lang="ko-KR" altLang="en-US" dirty="0"/>
              <a:t>중신용자를 위한 새로운 대출 잠재기준 제안 단계까지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8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대출 심사에 영향을 미치는 요인들을 </a:t>
            </a:r>
            <a:r>
              <a:rPr lang="en-US" altLang="ko-KR" dirty="0"/>
              <a:t>3</a:t>
            </a:r>
            <a:r>
              <a:rPr lang="ko-KR" altLang="en-US" dirty="0"/>
              <a:t>가지로 나눠서 </a:t>
            </a:r>
            <a:r>
              <a:rPr lang="en-US" altLang="ko-KR" dirty="0"/>
              <a:t>EDA</a:t>
            </a:r>
            <a:r>
              <a:rPr lang="ko-KR" altLang="en-US" dirty="0"/>
              <a:t>를 진행하였습니다</a:t>
            </a:r>
            <a:r>
              <a:rPr lang="en-US" altLang="ko-KR" dirty="0"/>
              <a:t>. </a:t>
            </a:r>
            <a:r>
              <a:rPr lang="ko-KR" altLang="en-US" dirty="0"/>
              <a:t>현재 고객이 부담하는 채무 부담</a:t>
            </a:r>
            <a:r>
              <a:rPr lang="en-US" altLang="ko-KR" dirty="0"/>
              <a:t>, </a:t>
            </a:r>
            <a:r>
              <a:rPr lang="ko-KR" altLang="en-US" dirty="0"/>
              <a:t>현재 고객의 직업 안정성과 연령</a:t>
            </a:r>
            <a:r>
              <a:rPr lang="en-US" altLang="ko-KR" dirty="0"/>
              <a:t>,</a:t>
            </a:r>
            <a:r>
              <a:rPr lang="ko-KR" altLang="en-US" dirty="0" err="1"/>
              <a:t>연수입</a:t>
            </a:r>
            <a:r>
              <a:rPr lang="ko-KR" altLang="en-US" dirty="0"/>
              <a:t> 등 고객의 성향까지 나타내는 고객 상황</a:t>
            </a:r>
            <a:r>
              <a:rPr lang="en-US" altLang="ko-KR" dirty="0"/>
              <a:t>, </a:t>
            </a:r>
            <a:r>
              <a:rPr lang="ko-KR" altLang="en-US" dirty="0"/>
              <a:t>과거 고객의 신용등급을 반영한 이자율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3</a:t>
            </a:r>
            <a:r>
              <a:rPr lang="ko-KR" altLang="en-US" dirty="0"/>
              <a:t>가지로 나눴습니다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0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먼저 </a:t>
            </a:r>
            <a:r>
              <a:rPr lang="en-US" altLang="ko-KR" dirty="0"/>
              <a:t>target </a:t>
            </a:r>
            <a:r>
              <a:rPr lang="ko-KR" altLang="en-US" dirty="0"/>
              <a:t>값인 신용등급부터 살펴봤을 때</a:t>
            </a:r>
            <a:r>
              <a:rPr lang="en-US" altLang="ko-KR" dirty="0"/>
              <a:t>, </a:t>
            </a:r>
            <a:r>
              <a:rPr lang="ko-KR" altLang="en-US" dirty="0"/>
              <a:t>각 등급별 비율이 </a:t>
            </a:r>
            <a:r>
              <a:rPr lang="en-US" altLang="ko-KR" dirty="0"/>
              <a:t>2:5:3 </a:t>
            </a:r>
            <a:r>
              <a:rPr lang="ko-KR" altLang="en-US" dirty="0"/>
              <a:t>으로 불균형 데이터임을 파악했습니다</a:t>
            </a:r>
            <a:r>
              <a:rPr lang="en-US" altLang="ko-KR" dirty="0"/>
              <a:t>. </a:t>
            </a:r>
            <a:r>
              <a:rPr lang="ko-KR" altLang="en-US" dirty="0"/>
              <a:t>이 중에서도 </a:t>
            </a:r>
            <a:r>
              <a:rPr lang="en-US" altLang="ko-KR" dirty="0"/>
              <a:t>standard </a:t>
            </a:r>
            <a:r>
              <a:rPr lang="ko-KR" altLang="en-US" dirty="0"/>
              <a:t>등급이 절반 가까이 차지하고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이자율과 신용등급을 살펴보자면</a:t>
            </a:r>
            <a:r>
              <a:rPr lang="en-US" altLang="ko-KR" dirty="0"/>
              <a:t>, </a:t>
            </a:r>
            <a:r>
              <a:rPr lang="ko-KR" altLang="en-US" dirty="0"/>
              <a:t>이자율이 클수록 </a:t>
            </a:r>
            <a:r>
              <a:rPr lang="ko-KR" altLang="en-US" dirty="0" err="1"/>
              <a:t>저신용자</a:t>
            </a:r>
            <a:r>
              <a:rPr lang="ko-KR" altLang="en-US" dirty="0"/>
              <a:t> 비율이 증가하고 있습니다</a:t>
            </a:r>
            <a:r>
              <a:rPr lang="en-US" altLang="ko-KR" dirty="0"/>
              <a:t>. </a:t>
            </a:r>
            <a:r>
              <a:rPr lang="ko-KR" altLang="en-US" dirty="0"/>
              <a:t>전체적으로 봤을 때 이자율별 신용등급 분포는 균일한 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다음으로 개인 신상 정보를 나타내는 개인 상황을 살펴보겠습니다</a:t>
            </a:r>
            <a:r>
              <a:rPr lang="en-US" altLang="ko-KR" dirty="0"/>
              <a:t>. </a:t>
            </a:r>
            <a:r>
              <a:rPr lang="ko-KR" altLang="en-US" dirty="0"/>
              <a:t>개인 상황을 나타내는 지표로 연령</a:t>
            </a:r>
            <a:r>
              <a:rPr lang="en-US" altLang="ko-KR" dirty="0"/>
              <a:t>, </a:t>
            </a:r>
            <a:r>
              <a:rPr lang="ko-KR" altLang="en-US" dirty="0"/>
              <a:t>연 수입</a:t>
            </a:r>
            <a:r>
              <a:rPr lang="en-US" altLang="ko-KR" dirty="0"/>
              <a:t>, </a:t>
            </a:r>
            <a:r>
              <a:rPr lang="ko-KR" altLang="en-US" dirty="0"/>
              <a:t>직업 등을 살펴보았는데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지표별</a:t>
            </a:r>
            <a:r>
              <a:rPr lang="ko-KR" altLang="en-US" dirty="0"/>
              <a:t> 신용등급 분포는 대부분 균일하게 나타났습니다</a:t>
            </a:r>
            <a:r>
              <a:rPr lang="en-US" altLang="ko-KR" dirty="0"/>
              <a:t>. </a:t>
            </a:r>
            <a:r>
              <a:rPr lang="ko-KR" altLang="en-US" dirty="0"/>
              <a:t>추가적으로 </a:t>
            </a:r>
            <a:r>
              <a:rPr lang="ko-KR" altLang="en-US" dirty="0" err="1"/>
              <a:t>변수별</a:t>
            </a:r>
            <a:r>
              <a:rPr lang="ko-KR" altLang="en-US" dirty="0"/>
              <a:t> 특징만 짚어보자면</a:t>
            </a:r>
          </a:p>
          <a:p>
            <a:r>
              <a:rPr lang="ko-KR" altLang="en-US" dirty="0"/>
              <a:t> 현재 연령은 나이대별로 신용등급 분포는 비슷하나</a:t>
            </a:r>
            <a:r>
              <a:rPr lang="en-US" altLang="ko-KR" dirty="0"/>
              <a:t>, </a:t>
            </a:r>
            <a:r>
              <a:rPr lang="ko-KR" altLang="en-US" dirty="0"/>
              <a:t>나이가 들수록 </a:t>
            </a:r>
            <a:r>
              <a:rPr lang="en-US" altLang="ko-KR" dirty="0"/>
              <a:t>good</a:t>
            </a:r>
            <a:r>
              <a:rPr lang="ko-KR" altLang="en-US" dirty="0"/>
              <a:t>과 </a:t>
            </a:r>
            <a:r>
              <a:rPr lang="en-US" altLang="ko-KR" dirty="0"/>
              <a:t>poor </a:t>
            </a:r>
            <a:r>
              <a:rPr lang="ko-KR" altLang="en-US" dirty="0"/>
              <a:t>등급의 비율이 늘어나는 경향을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연 수입은 이 데이터에서는 대다수가 낮은 수입을 받고 있으며 이는 특히 대출 절벽에 몰릴 가능성이 높은 </a:t>
            </a:r>
            <a:r>
              <a:rPr lang="ko-KR" altLang="en-US" dirty="0" err="1"/>
              <a:t>그레이존</a:t>
            </a:r>
            <a:r>
              <a:rPr lang="ko-KR" altLang="en-US" dirty="0"/>
              <a:t> 고객이 많다는 것을 의미합니다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채무 부담 측면에서 데이터 탐색을 진행했습니다</a:t>
            </a:r>
            <a:r>
              <a:rPr lang="en-US" altLang="ko-KR" dirty="0"/>
              <a:t>. </a:t>
            </a:r>
            <a:r>
              <a:rPr lang="ko-KR" altLang="en-US" dirty="0"/>
              <a:t>개인 고객의 채무 상환 의지를 보기 위해서</a:t>
            </a:r>
            <a:r>
              <a:rPr lang="en-US" altLang="ko-KR" dirty="0"/>
              <a:t>, </a:t>
            </a:r>
            <a:r>
              <a:rPr lang="ko-KR" altLang="en-US" dirty="0"/>
              <a:t>월별 상환금액</a:t>
            </a:r>
            <a:r>
              <a:rPr lang="en-US" altLang="ko-KR" dirty="0"/>
              <a:t>, </a:t>
            </a:r>
            <a:r>
              <a:rPr lang="ko-KR" altLang="en-US" dirty="0" err="1"/>
              <a:t>리볼빙</a:t>
            </a:r>
            <a:r>
              <a:rPr lang="ko-KR" altLang="en-US" dirty="0"/>
              <a:t> 여부를 살펴보았습니다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먼저 월별 상환금액과 신용등급 분포는 거의 균일한 분포를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</a:t>
            </a:r>
            <a:r>
              <a:rPr lang="ko-KR" altLang="en-US" dirty="0" err="1"/>
              <a:t>리볼빙을</a:t>
            </a:r>
            <a:r>
              <a:rPr lang="ko-KR" altLang="en-US" dirty="0"/>
              <a:t> 한 경우에 상대적으로 </a:t>
            </a:r>
            <a:r>
              <a:rPr lang="en-US" altLang="ko-KR" dirty="0"/>
              <a:t>good </a:t>
            </a:r>
            <a:r>
              <a:rPr lang="ko-KR" altLang="en-US" dirty="0"/>
              <a:t>등급 비율이 적습니다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리볼빙은</a:t>
            </a:r>
            <a:r>
              <a:rPr lang="ko-KR" altLang="en-US" dirty="0"/>
              <a:t> 신용등급 관리가 어려운 사람들이 주로 사용한다는 의미입니다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8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</a:t>
            </a:r>
            <a:r>
              <a:rPr lang="en-US" altLang="ko-KR" dirty="0"/>
              <a:t>EDA </a:t>
            </a:r>
            <a:r>
              <a:rPr lang="ko-KR" altLang="en-US" dirty="0"/>
              <a:t>내용을 요약하자면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이자율은 개인고객의 과거 신용등급이 반영된 지표입니다</a:t>
            </a:r>
            <a:r>
              <a:rPr lang="en-US" altLang="ko-KR" dirty="0"/>
              <a:t>. </a:t>
            </a:r>
            <a:r>
              <a:rPr lang="ko-KR" altLang="en-US" dirty="0"/>
              <a:t>이자율이 높을수록 </a:t>
            </a:r>
            <a:r>
              <a:rPr lang="ko-KR" altLang="en-US" dirty="0" err="1"/>
              <a:t>중저신용자가</a:t>
            </a:r>
            <a:r>
              <a:rPr lang="ko-KR" altLang="en-US" dirty="0"/>
              <a:t> 다수 분포하고 있음을 확인했습니다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고객 상황의 경우 현재 고객의 경제 지표를 나타내는데</a:t>
            </a:r>
            <a:r>
              <a:rPr lang="en-US" altLang="ko-KR" dirty="0"/>
              <a:t>, </a:t>
            </a:r>
            <a:r>
              <a:rPr lang="ko-KR" altLang="en-US" dirty="0"/>
              <a:t>대부분 저소득자이고 각 연령</a:t>
            </a:r>
            <a:r>
              <a:rPr lang="en-US" altLang="ko-KR" dirty="0"/>
              <a:t>,</a:t>
            </a:r>
            <a:r>
              <a:rPr lang="ko-KR" altLang="en-US" dirty="0"/>
              <a:t>직업 별로 신용등급 분포는 균일했습니다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채무 부담은 채무 상환 의지를 나타내는데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리볼빙을</a:t>
            </a:r>
            <a:r>
              <a:rPr lang="ko-KR" altLang="en-US" dirty="0"/>
              <a:t> 사용할 시에 </a:t>
            </a:r>
            <a:r>
              <a:rPr lang="ko-KR" altLang="en-US" dirty="0" err="1"/>
              <a:t>저신용자가</a:t>
            </a:r>
            <a:r>
              <a:rPr lang="ko-KR" altLang="en-US" dirty="0"/>
              <a:t> 다수 분포한다는 특징이 두드러졌습니다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전반적인 </a:t>
            </a:r>
            <a:r>
              <a:rPr lang="en-US" altLang="ko-KR" dirty="0"/>
              <a:t>EDA </a:t>
            </a:r>
            <a:r>
              <a:rPr lang="ko-KR" altLang="en-US" dirty="0"/>
              <a:t>작업을 통해서</a:t>
            </a:r>
            <a:r>
              <a:rPr lang="en-US" altLang="ko-KR" dirty="0"/>
              <a:t>, </a:t>
            </a:r>
            <a:r>
              <a:rPr lang="ko-KR" altLang="en-US" dirty="0"/>
              <a:t>과거 신용등급이 반영된 이자율 뿐만이 아니라 채무 상환 의지도 신용등급 산정에 큰 영향을 미친다는 것을 알아냈습니다</a:t>
            </a:r>
            <a:r>
              <a:rPr lang="en-US" altLang="ko-KR" dirty="0"/>
              <a:t>. </a:t>
            </a:r>
            <a:r>
              <a:rPr lang="ko-KR" altLang="en-US" dirty="0"/>
              <a:t>따라서 정확한 등급 산정 모델링 뿐만이 아니라 다양한 관점에서 상관관계</a:t>
            </a:r>
            <a:r>
              <a:rPr lang="en-US" altLang="ko-KR" dirty="0"/>
              <a:t>,</a:t>
            </a:r>
            <a:r>
              <a:rPr lang="ko-KR" altLang="en-US" dirty="0"/>
              <a:t>통계 분석이 필요합니다</a:t>
            </a:r>
            <a:r>
              <a:rPr lang="en-US" altLang="ko-KR" dirty="0"/>
              <a:t>. </a:t>
            </a:r>
            <a:r>
              <a:rPr lang="ko-KR" altLang="en-US" dirty="0"/>
              <a:t>또한 본 프로젝트에서는 이렇게 데이터를 분석한 결과를 토대로</a:t>
            </a:r>
            <a:r>
              <a:rPr lang="en-US" altLang="ko-KR" dirty="0"/>
              <a:t>, </a:t>
            </a:r>
            <a:r>
              <a:rPr lang="ko-KR" altLang="en-US" dirty="0"/>
              <a:t>추가적인 데이터 인사이트 도출까지 달성했습니다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5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앞선 </a:t>
            </a:r>
            <a:r>
              <a:rPr lang="en-US" altLang="ko-KR" dirty="0"/>
              <a:t>EDA </a:t>
            </a:r>
            <a:r>
              <a:rPr lang="ko-KR" altLang="en-US" dirty="0"/>
              <a:t>작업을 통해서 이상치가 의심되는 데이터 칼럼들 </a:t>
            </a:r>
            <a:r>
              <a:rPr lang="en-US" altLang="ko-KR" dirty="0"/>
              <a:t>age, annual income, outstanding debt </a:t>
            </a:r>
            <a:r>
              <a:rPr lang="ko-KR" altLang="en-US" dirty="0"/>
              <a:t>등을 확인했습니다</a:t>
            </a:r>
            <a:r>
              <a:rPr lang="en-US" altLang="ko-KR" dirty="0"/>
              <a:t>. </a:t>
            </a:r>
            <a:r>
              <a:rPr lang="ko-KR" altLang="en-US" dirty="0"/>
              <a:t>이러한 이상치를 자세히 확인하기 위해서 </a:t>
            </a:r>
            <a:r>
              <a:rPr lang="en-US" altLang="ko-KR" dirty="0"/>
              <a:t>Boxplot EDA</a:t>
            </a:r>
            <a:r>
              <a:rPr lang="ko-KR" altLang="en-US" dirty="0"/>
              <a:t>를 진행하고 </a:t>
            </a:r>
            <a:r>
              <a:rPr lang="en-US" altLang="ko-KR" dirty="0"/>
              <a:t>IQR </a:t>
            </a:r>
            <a:r>
              <a:rPr lang="ko-KR" altLang="en-US" dirty="0"/>
              <a:t>방식으로 이상치 처리를 진행했습니다</a:t>
            </a:r>
            <a:r>
              <a:rPr lang="en-US" altLang="ko-KR" dirty="0"/>
              <a:t>. </a:t>
            </a:r>
            <a:r>
              <a:rPr lang="ko-KR" altLang="en-US" dirty="0"/>
              <a:t>전체 데이터의 </a:t>
            </a:r>
            <a:r>
              <a:rPr lang="en-US" altLang="ko-KR" dirty="0"/>
              <a:t>75% </a:t>
            </a:r>
            <a:r>
              <a:rPr lang="ko-KR" altLang="en-US" dirty="0"/>
              <a:t>지점 </a:t>
            </a:r>
            <a:r>
              <a:rPr lang="en-US" altLang="ko-KR" dirty="0"/>
              <a:t>+ 1.5IQR </a:t>
            </a:r>
            <a:r>
              <a:rPr lang="ko-KR" altLang="en-US" dirty="0"/>
              <a:t>을 최댓값</a:t>
            </a:r>
            <a:r>
              <a:rPr lang="en-US" altLang="ko-KR" dirty="0"/>
              <a:t>, - 1.5IQR </a:t>
            </a:r>
            <a:r>
              <a:rPr lang="ko-KR" altLang="en-US" dirty="0"/>
              <a:t>을 최솟값으로 지정하고</a:t>
            </a:r>
            <a:r>
              <a:rPr lang="en-US" altLang="ko-KR" dirty="0"/>
              <a:t>, </a:t>
            </a:r>
            <a:r>
              <a:rPr lang="ko-KR" altLang="en-US" dirty="0"/>
              <a:t>이 범위를 벗어나는 데이터들은 이상치로 간주하여 모두 삭제하였습니다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0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결측치</a:t>
            </a:r>
            <a:r>
              <a:rPr lang="ko-KR" altLang="en-US" dirty="0"/>
              <a:t> 처리는 수치형 변수와 범주형 변수로 나누어서 진행하였습니다</a:t>
            </a:r>
            <a:r>
              <a:rPr lang="en-US" altLang="ko-KR" dirty="0"/>
              <a:t>. Payment </a:t>
            </a:r>
            <a:r>
              <a:rPr lang="en-US" altLang="ko-KR" dirty="0" err="1"/>
              <a:t>Behaviour</a:t>
            </a:r>
            <a:r>
              <a:rPr lang="ko-KR" altLang="en-US" dirty="0"/>
              <a:t> 같은 수치형 변수는 </a:t>
            </a:r>
            <a:r>
              <a:rPr lang="en-US" altLang="ko-KR" dirty="0" err="1"/>
              <a:t>customer_ID</a:t>
            </a:r>
            <a:r>
              <a:rPr lang="ko-KR" altLang="en-US" dirty="0"/>
              <a:t> 로 그룹화한 후에 그룹별 중앙값으로 대체했습니다</a:t>
            </a:r>
            <a:r>
              <a:rPr lang="en-US" altLang="ko-KR" dirty="0"/>
              <a:t>. Monthly </a:t>
            </a:r>
            <a:r>
              <a:rPr lang="en-US" altLang="ko-KR" dirty="0" err="1"/>
              <a:t>inhand</a:t>
            </a:r>
            <a:r>
              <a:rPr lang="ko-KR" altLang="en-US" dirty="0"/>
              <a:t> </a:t>
            </a:r>
            <a:r>
              <a:rPr lang="en-US" altLang="ko-KR" dirty="0"/>
              <a:t>salary </a:t>
            </a:r>
            <a:r>
              <a:rPr lang="ko-KR" altLang="en-US" dirty="0"/>
              <a:t>와 같은 범주형 변수는 </a:t>
            </a:r>
            <a:r>
              <a:rPr lang="en-US" altLang="ko-KR" dirty="0" err="1"/>
              <a:t>customer_ID</a:t>
            </a:r>
            <a:r>
              <a:rPr lang="ko-KR" altLang="en-US" dirty="0"/>
              <a:t> 로 그룹화한 후에 그룹별 </a:t>
            </a:r>
            <a:r>
              <a:rPr lang="ko-KR" altLang="en-US" dirty="0" err="1"/>
              <a:t>최빈값이</a:t>
            </a:r>
            <a:r>
              <a:rPr lang="ko-KR" altLang="en-US" dirty="0"/>
              <a:t> 있으면 바로 대체하고</a:t>
            </a:r>
            <a:r>
              <a:rPr lang="en-US" altLang="ko-KR" dirty="0"/>
              <a:t>, </a:t>
            </a:r>
            <a:r>
              <a:rPr lang="ko-KR" altLang="en-US" dirty="0" err="1"/>
              <a:t>최빈값이</a:t>
            </a:r>
            <a:r>
              <a:rPr lang="ko-KR" altLang="en-US" dirty="0"/>
              <a:t> 없는 경우에는 중앙값으로 대체하였습니다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의미없는</a:t>
            </a:r>
            <a:r>
              <a:rPr lang="ko-KR" altLang="en-US" dirty="0"/>
              <a:t> 데이터는 모두 </a:t>
            </a:r>
            <a:r>
              <a:rPr lang="en-US" altLang="ko-KR" dirty="0" err="1"/>
              <a:t>NaN</a:t>
            </a:r>
            <a:r>
              <a:rPr lang="ko-KR" altLang="en-US" dirty="0"/>
              <a:t>값으로 대체한 후에 미리 </a:t>
            </a:r>
            <a:r>
              <a:rPr lang="ko-KR" altLang="en-US" dirty="0" err="1"/>
              <a:t>정해둔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처리 방법을 적용했습니다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0.jpe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2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9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6.svg"/><Relationship Id="rId5" Type="http://schemas.openxmlformats.org/officeDocument/2006/relationships/image" Target="../media/image81.png"/><Relationship Id="rId10" Type="http://schemas.openxmlformats.org/officeDocument/2006/relationships/image" Target="../media/image25.png"/><Relationship Id="rId4" Type="http://schemas.openxmlformats.org/officeDocument/2006/relationships/image" Target="../media/image80.png"/><Relationship Id="rId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6.png"/><Relationship Id="rId7" Type="http://schemas.openxmlformats.org/officeDocument/2006/relationships/image" Target="../media/image1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88.png"/><Relationship Id="rId5" Type="http://schemas.openxmlformats.org/officeDocument/2006/relationships/image" Target="../media/image18.png"/><Relationship Id="rId10" Type="http://schemas.openxmlformats.org/officeDocument/2006/relationships/image" Target="../media/image26.svg"/><Relationship Id="rId4" Type="http://schemas.openxmlformats.org/officeDocument/2006/relationships/image" Target="../media/image87.sv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0.png"/><Relationship Id="rId7" Type="http://schemas.openxmlformats.org/officeDocument/2006/relationships/image" Target="../media/image1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94.png"/><Relationship Id="rId5" Type="http://schemas.openxmlformats.org/officeDocument/2006/relationships/image" Target="../media/image18.png"/><Relationship Id="rId10" Type="http://schemas.openxmlformats.org/officeDocument/2006/relationships/image" Target="../media/image93.sv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9.svg"/><Relationship Id="rId7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9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9.svg"/><Relationship Id="rId7" Type="http://schemas.openxmlformats.org/officeDocument/2006/relationships/image" Target="../media/image9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26.svg"/><Relationship Id="rId5" Type="http://schemas.openxmlformats.org/officeDocument/2006/relationships/image" Target="../media/image17.sv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9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01.png"/><Relationship Id="rId4" Type="http://schemas.openxmlformats.org/officeDocument/2006/relationships/image" Target="../media/image19.sv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19.svg"/><Relationship Id="rId12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6.png"/><Relationship Id="rId5" Type="http://schemas.openxmlformats.org/officeDocument/2006/relationships/image" Target="../media/image105.svg"/><Relationship Id="rId10" Type="http://schemas.openxmlformats.org/officeDocument/2006/relationships/image" Target="../media/image17.svg"/><Relationship Id="rId4" Type="http://schemas.openxmlformats.org/officeDocument/2006/relationships/image" Target="../media/image104.png"/><Relationship Id="rId9" Type="http://schemas.openxmlformats.org/officeDocument/2006/relationships/image" Target="../media/image16.png"/><Relationship Id="rId14" Type="http://schemas.openxmlformats.org/officeDocument/2006/relationships/image" Target="../media/image10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24.sv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18.svg"/><Relationship Id="rId5" Type="http://schemas.openxmlformats.org/officeDocument/2006/relationships/image" Target="../media/image112.pn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19" Type="http://schemas.openxmlformats.org/officeDocument/2006/relationships/image" Target="../media/image126.svg"/><Relationship Id="rId4" Type="http://schemas.openxmlformats.org/officeDocument/2006/relationships/image" Target="../media/image111.sv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8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31.png"/><Relationship Id="rId4" Type="http://schemas.openxmlformats.org/officeDocument/2006/relationships/image" Target="../media/image19.svg"/><Relationship Id="rId9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9.svg"/><Relationship Id="rId7" Type="http://schemas.openxmlformats.org/officeDocument/2006/relationships/image" Target="../media/image133.t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8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6.png"/><Relationship Id="rId7" Type="http://schemas.openxmlformats.org/officeDocument/2006/relationships/image" Target="../media/image115.svg"/><Relationship Id="rId12" Type="http://schemas.openxmlformats.org/officeDocument/2006/relationships/image" Target="../media/image14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40.png"/><Relationship Id="rId5" Type="http://schemas.openxmlformats.org/officeDocument/2006/relationships/image" Target="../media/image113.svg"/><Relationship Id="rId10" Type="http://schemas.openxmlformats.org/officeDocument/2006/relationships/image" Target="../media/image139.png"/><Relationship Id="rId4" Type="http://schemas.openxmlformats.org/officeDocument/2006/relationships/image" Target="../media/image112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6.png"/><Relationship Id="rId7" Type="http://schemas.openxmlformats.org/officeDocument/2006/relationships/image" Target="../media/image115.svg"/><Relationship Id="rId12" Type="http://schemas.openxmlformats.org/officeDocument/2006/relationships/image" Target="../media/image14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40.png"/><Relationship Id="rId5" Type="http://schemas.openxmlformats.org/officeDocument/2006/relationships/image" Target="../media/image113.svg"/><Relationship Id="rId10" Type="http://schemas.openxmlformats.org/officeDocument/2006/relationships/image" Target="../media/image139.png"/><Relationship Id="rId4" Type="http://schemas.openxmlformats.org/officeDocument/2006/relationships/image" Target="../media/image112.png"/><Relationship Id="rId9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7" Type="http://schemas.openxmlformats.org/officeDocument/2006/relationships/image" Target="../media/image19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19.svg"/><Relationship Id="rId7" Type="http://schemas.openxmlformats.org/officeDocument/2006/relationships/image" Target="../media/image111.svg"/><Relationship Id="rId12" Type="http://schemas.openxmlformats.org/officeDocument/2006/relationships/image" Target="../media/image1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4.svg"/><Relationship Id="rId5" Type="http://schemas.openxmlformats.org/officeDocument/2006/relationships/image" Target="../media/image17.svg"/><Relationship Id="rId10" Type="http://schemas.openxmlformats.org/officeDocument/2006/relationships/image" Target="../media/image123.png"/><Relationship Id="rId4" Type="http://schemas.openxmlformats.org/officeDocument/2006/relationships/image" Target="../media/image16.png"/><Relationship Id="rId9" Type="http://schemas.openxmlformats.org/officeDocument/2006/relationships/image" Target="../media/image12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26" Type="http://schemas.openxmlformats.org/officeDocument/2006/relationships/image" Target="../media/image28.sv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34" Type="http://schemas.openxmlformats.org/officeDocument/2006/relationships/image" Target="../media/image57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5" Type="http://schemas.openxmlformats.org/officeDocument/2006/relationships/image" Target="../media/image27.png"/><Relationship Id="rId3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24" Type="http://schemas.openxmlformats.org/officeDocument/2006/relationships/image" Target="../media/image21.svg"/><Relationship Id="rId32" Type="http://schemas.openxmlformats.org/officeDocument/2006/relationships/image" Target="../media/image55.sv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20.pn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31" Type="http://schemas.openxmlformats.org/officeDocument/2006/relationships/image" Target="../media/image54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9.sv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" Type="http://schemas.openxmlformats.org/officeDocument/2006/relationships/image" Target="../media/image31.svg"/><Relationship Id="rId21" Type="http://schemas.openxmlformats.org/officeDocument/2006/relationships/image" Target="../media/image49.svg"/><Relationship Id="rId34" Type="http://schemas.openxmlformats.org/officeDocument/2006/relationships/image" Target="../media/image58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28.svg"/><Relationship Id="rId33" Type="http://schemas.openxmlformats.org/officeDocument/2006/relationships/image" Target="../media/image57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27.png"/><Relationship Id="rId32" Type="http://schemas.openxmlformats.org/officeDocument/2006/relationships/image" Target="../media/image56.pn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23" Type="http://schemas.openxmlformats.org/officeDocument/2006/relationships/image" Target="../media/image21.svg"/><Relationship Id="rId28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31" Type="http://schemas.openxmlformats.org/officeDocument/2006/relationships/image" Target="../media/image55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20.png"/><Relationship Id="rId27" Type="http://schemas.openxmlformats.org/officeDocument/2006/relationships/image" Target="../media/image51.svg"/><Relationship Id="rId30" Type="http://schemas.openxmlformats.org/officeDocument/2006/relationships/image" Target="../media/image54.png"/><Relationship Id="rId35" Type="http://schemas.openxmlformats.org/officeDocument/2006/relationships/image" Target="../media/image59.sv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888" y="-133666"/>
            <a:ext cx="7435685" cy="6574957"/>
          </a:xfrm>
          <a:custGeom>
            <a:avLst/>
            <a:gdLst/>
            <a:ahLst/>
            <a:cxnLst/>
            <a:rect l="l" t="t" r="r" b="b"/>
            <a:pathLst>
              <a:path w="7435685" h="6574957">
                <a:moveTo>
                  <a:pt x="0" y="0"/>
                </a:moveTo>
                <a:lnTo>
                  <a:pt x="7435685" y="0"/>
                </a:lnTo>
                <a:lnTo>
                  <a:pt x="7435685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27" y="3712043"/>
            <a:ext cx="6400800" cy="6574957"/>
          </a:xfrm>
          <a:custGeom>
            <a:avLst/>
            <a:gdLst/>
            <a:ahLst/>
            <a:cxnLst/>
            <a:rect l="l" t="t" r="r" b="b"/>
            <a:pathLst>
              <a:path w="6400800" h="6574957">
                <a:moveTo>
                  <a:pt x="0" y="0"/>
                </a:moveTo>
                <a:lnTo>
                  <a:pt x="6400800" y="0"/>
                </a:lnTo>
                <a:lnTo>
                  <a:pt x="6400800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516348" y="0"/>
            <a:ext cx="3847852" cy="3390900"/>
          </a:xfrm>
          <a:custGeom>
            <a:avLst/>
            <a:gdLst/>
            <a:ahLst/>
            <a:cxnLst/>
            <a:rect l="l" t="t" r="r" b="b"/>
            <a:pathLst>
              <a:path w="3847852" h="3390900">
                <a:moveTo>
                  <a:pt x="0" y="0"/>
                </a:moveTo>
                <a:lnTo>
                  <a:pt x="3847852" y="0"/>
                </a:lnTo>
                <a:lnTo>
                  <a:pt x="3847852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6445305"/>
            <a:ext cx="3847852" cy="3841695"/>
          </a:xfrm>
          <a:custGeom>
            <a:avLst/>
            <a:gdLst/>
            <a:ahLst/>
            <a:cxnLst/>
            <a:rect l="l" t="t" r="r" b="b"/>
            <a:pathLst>
              <a:path w="3847852" h="3841695">
                <a:moveTo>
                  <a:pt x="0" y="0"/>
                </a:moveTo>
                <a:lnTo>
                  <a:pt x="3847852" y="0"/>
                </a:lnTo>
                <a:lnTo>
                  <a:pt x="3847852" y="3841695"/>
                </a:lnTo>
                <a:lnTo>
                  <a:pt x="0" y="384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9200" y="7277100"/>
            <a:ext cx="7001884" cy="1678561"/>
            <a:chOff x="0" y="0"/>
            <a:chExt cx="9335845" cy="2238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897" cy="2238121"/>
            </a:xfrm>
            <a:custGeom>
              <a:avLst/>
              <a:gdLst/>
              <a:ahLst/>
              <a:cxnLst/>
              <a:rect l="l" t="t" r="r" b="b"/>
              <a:pathLst>
                <a:path w="9335897" h="2238121">
                  <a:moveTo>
                    <a:pt x="0" y="0"/>
                  </a:moveTo>
                  <a:lnTo>
                    <a:pt x="9335897" y="0"/>
                  </a:lnTo>
                  <a:lnTo>
                    <a:pt x="9335897" y="2238121"/>
                  </a:lnTo>
                  <a:lnTo>
                    <a:pt x="0" y="2238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335845" cy="226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[1조: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다이기조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] </a:t>
              </a:r>
            </a:p>
            <a:p>
              <a:pPr algn="l">
                <a:lnSpc>
                  <a:spcPts val="3840"/>
                </a:lnSpc>
              </a:pP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구영지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김재현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김정민,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이한비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임채영</a:t>
              </a: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9093" y="7278809"/>
            <a:ext cx="3789847" cy="3008191"/>
          </a:xfrm>
          <a:custGeom>
            <a:avLst/>
            <a:gdLst/>
            <a:ahLst/>
            <a:cxnLst/>
            <a:rect l="l" t="t" r="r" b="b"/>
            <a:pathLst>
              <a:path w="3789847" h="3008191">
                <a:moveTo>
                  <a:pt x="0" y="0"/>
                </a:moveTo>
                <a:lnTo>
                  <a:pt x="3789846" y="0"/>
                </a:lnTo>
                <a:lnTo>
                  <a:pt x="3789846" y="3008191"/>
                </a:lnTo>
                <a:lnTo>
                  <a:pt x="0" y="3008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620385" y="3381375"/>
            <a:ext cx="130472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개인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고객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신용평가모형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7200" dirty="0">
              <a:solidFill>
                <a:srgbClr val="000000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3678" y="4703790"/>
            <a:ext cx="105000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대출승인을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3999" dirty="0">
              <a:solidFill>
                <a:srgbClr val="59595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공략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전략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57398" y="4036868"/>
            <a:ext cx="9973203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탐색적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분석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(EDA)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5276" y="-354475"/>
            <a:ext cx="6936754" cy="10995950"/>
            <a:chOff x="0" y="0"/>
            <a:chExt cx="9249005" cy="146612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6794" r="31149"/>
            <a:stretch>
              <a:fillRect/>
            </a:stretch>
          </p:blipFill>
          <p:spPr>
            <a:xfrm>
              <a:off x="0" y="0"/>
              <a:ext cx="9249005" cy="1466126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651808" y="2076008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3"/>
                </a:lnTo>
                <a:lnTo>
                  <a:pt x="0" y="367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255077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51390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689965" y="-3361323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71705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280902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 탐색적 데이터 분석(EDA)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1166" y="3523367"/>
            <a:ext cx="1880477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고객상황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95138" y="6121720"/>
            <a:ext cx="1999071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5808" y="6121720"/>
            <a:ext cx="1410358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5745" y="8734555"/>
            <a:ext cx="10697052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심사에 영향을 미치는 요인들을 기준으로 EDA를 진행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915671"/>
            <a:ext cx="7498908" cy="5724450"/>
          </a:xfrm>
          <a:custGeom>
            <a:avLst/>
            <a:gdLst/>
            <a:ahLst/>
            <a:cxnLst/>
            <a:rect l="l" t="t" r="r" b="b"/>
            <a:pathLst>
              <a:path w="7498908" h="5724450">
                <a:moveTo>
                  <a:pt x="0" y="0"/>
                </a:moveTo>
                <a:lnTo>
                  <a:pt x="7498908" y="0"/>
                </a:lnTo>
                <a:lnTo>
                  <a:pt x="7498908" y="5724450"/>
                </a:lnTo>
                <a:lnTo>
                  <a:pt x="0" y="572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1" r="-39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67500" y="1733433"/>
            <a:ext cx="7851777" cy="5913171"/>
          </a:xfrm>
          <a:custGeom>
            <a:avLst/>
            <a:gdLst/>
            <a:ahLst/>
            <a:cxnLst/>
            <a:rect l="l" t="t" r="r" b="b"/>
            <a:pathLst>
              <a:path w="7851777" h="5913171">
                <a:moveTo>
                  <a:pt x="0" y="0"/>
                </a:moveTo>
                <a:lnTo>
                  <a:pt x="7851777" y="0"/>
                </a:lnTo>
                <a:lnTo>
                  <a:pt x="7851777" y="5913171"/>
                </a:lnTo>
                <a:lnTo>
                  <a:pt x="0" y="591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08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0029" y="8517744"/>
            <a:ext cx="796397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Credit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Score의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2:5:3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imbalanced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data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파악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04964" y="8753474"/>
            <a:ext cx="7544753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1011771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27F6A-0682-F8FF-60C3-67CECBE3D534}"/>
              </a:ext>
            </a:extLst>
          </p:cNvPr>
          <p:cNvSpPr/>
          <p:nvPr/>
        </p:nvSpPr>
        <p:spPr>
          <a:xfrm>
            <a:off x="11792447" y="7868586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이자율과 신용등급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6C4B7D-849A-6905-F1F4-7FD0D938F7C5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 비율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5098" y="1860482"/>
            <a:ext cx="7711236" cy="5779896"/>
          </a:xfrm>
          <a:custGeom>
            <a:avLst/>
            <a:gdLst/>
            <a:ahLst/>
            <a:cxnLst/>
            <a:rect l="l" t="t" r="r" b="b"/>
            <a:pathLst>
              <a:path w="7711236" h="5779896">
                <a:moveTo>
                  <a:pt x="0" y="0"/>
                </a:moveTo>
                <a:lnTo>
                  <a:pt x="7711235" y="0"/>
                </a:lnTo>
                <a:lnTo>
                  <a:pt x="7711235" y="5779896"/>
                </a:lnTo>
                <a:lnTo>
                  <a:pt x="0" y="577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95" b="-306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144000" y="1740572"/>
            <a:ext cx="8105717" cy="5984072"/>
          </a:xfrm>
          <a:custGeom>
            <a:avLst/>
            <a:gdLst/>
            <a:ahLst/>
            <a:cxnLst/>
            <a:rect l="l" t="t" r="r" b="b"/>
            <a:pathLst>
              <a:path w="8105717" h="5984072">
                <a:moveTo>
                  <a:pt x="0" y="0"/>
                </a:moveTo>
                <a:lnTo>
                  <a:pt x="8105717" y="0"/>
                </a:lnTo>
                <a:lnTo>
                  <a:pt x="8105717" y="5984072"/>
                </a:lnTo>
                <a:lnTo>
                  <a:pt x="0" y="598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22" b="-2095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4608" y="8517744"/>
            <a:ext cx="707481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나이대별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비슷하나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들수록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good과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6146" y="8517744"/>
            <a:ext cx="7682389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절벽에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몰릴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그레이존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고객多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25C30E-E7F6-9856-6874-CFC50F109A73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연령과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30FB5E-CE06-3E84-0CCF-4DC116DA1544}"/>
              </a:ext>
            </a:extLst>
          </p:cNvPr>
          <p:cNvSpPr/>
          <p:nvPr/>
        </p:nvSpPr>
        <p:spPr>
          <a:xfrm>
            <a:off x="11792447" y="7718732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 수입과 신용등급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4998" y="1687298"/>
            <a:ext cx="8129002" cy="6073795"/>
          </a:xfrm>
          <a:custGeom>
            <a:avLst/>
            <a:gdLst/>
            <a:ahLst/>
            <a:cxnLst/>
            <a:rect l="l" t="t" r="r" b="b"/>
            <a:pathLst>
              <a:path w="8129002" h="6073795">
                <a:moveTo>
                  <a:pt x="0" y="0"/>
                </a:moveTo>
                <a:lnTo>
                  <a:pt x="8129002" y="0"/>
                </a:lnTo>
                <a:lnTo>
                  <a:pt x="8129002" y="6073795"/>
                </a:lnTo>
                <a:lnTo>
                  <a:pt x="0" y="607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556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277737" y="1735084"/>
            <a:ext cx="8046473" cy="5984829"/>
          </a:xfrm>
          <a:custGeom>
            <a:avLst/>
            <a:gdLst/>
            <a:ahLst/>
            <a:cxnLst/>
            <a:rect l="l" t="t" r="r" b="b"/>
            <a:pathLst>
              <a:path w="8046473" h="5984829">
                <a:moveTo>
                  <a:pt x="0" y="0"/>
                </a:moveTo>
                <a:lnTo>
                  <a:pt x="8046473" y="0"/>
                </a:lnTo>
                <a:lnTo>
                  <a:pt x="8046473" y="5984830"/>
                </a:lnTo>
                <a:lnTo>
                  <a:pt x="0" y="598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7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005" y="8779681"/>
            <a:ext cx="695098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 상환금액별 신용등급 분포는 거의 균일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517744"/>
            <a:ext cx="8348009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yes :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↑, good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↓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=&gt;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관리가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어려운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사람들이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 탐색적 데이터 분석(EDA) - target값 분석   /  고객 상황 = 고객 신상 정보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08EB5-B4B4-25A0-4E2A-12450AE88835}"/>
              </a:ext>
            </a:extLst>
          </p:cNvPr>
          <p:cNvSpPr/>
          <p:nvPr/>
        </p:nvSpPr>
        <p:spPr>
          <a:xfrm>
            <a:off x="2474659" y="7902406"/>
            <a:ext cx="5209679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 상환금액과 신용등급</a:t>
            </a:r>
            <a:endParaRPr lang="ko-KR" altLang="en-US" sz="2800" dirty="0">
              <a:solidFill>
                <a:schemeClr val="tx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94C1C3-C8A6-7847-7903-10CD0AD3DAB9}"/>
              </a:ext>
            </a:extLst>
          </p:cNvPr>
          <p:cNvSpPr/>
          <p:nvPr/>
        </p:nvSpPr>
        <p:spPr>
          <a:xfrm>
            <a:off x="11289463" y="7779268"/>
            <a:ext cx="4523878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여부와 신용등급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23" y="1540179"/>
            <a:ext cx="15388610" cy="5755254"/>
            <a:chOff x="0" y="0"/>
            <a:chExt cx="4052967" cy="15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2967" cy="1515787"/>
            </a:xfrm>
            <a:custGeom>
              <a:avLst/>
              <a:gdLst/>
              <a:ahLst/>
              <a:cxnLst/>
              <a:rect l="l" t="t" r="r" b="b"/>
              <a:pathLst>
                <a:path w="4052967" h="1515787">
                  <a:moveTo>
                    <a:pt x="16602" y="0"/>
                  </a:moveTo>
                  <a:lnTo>
                    <a:pt x="4036365" y="0"/>
                  </a:lnTo>
                  <a:cubicBezTo>
                    <a:pt x="4045534" y="0"/>
                    <a:pt x="4052967" y="7433"/>
                    <a:pt x="4052967" y="16602"/>
                  </a:cubicBezTo>
                  <a:lnTo>
                    <a:pt x="4052967" y="1499185"/>
                  </a:lnTo>
                  <a:cubicBezTo>
                    <a:pt x="4052967" y="1508354"/>
                    <a:pt x="4045534" y="1515787"/>
                    <a:pt x="4036365" y="1515787"/>
                  </a:cubicBezTo>
                  <a:lnTo>
                    <a:pt x="16602" y="1515787"/>
                  </a:lnTo>
                  <a:cubicBezTo>
                    <a:pt x="7433" y="1515787"/>
                    <a:pt x="0" y="1508354"/>
                    <a:pt x="0" y="1499185"/>
                  </a:cubicBezTo>
                  <a:lnTo>
                    <a:pt x="0" y="16602"/>
                  </a:lnTo>
                  <a:cubicBezTo>
                    <a:pt x="0" y="7433"/>
                    <a:pt x="7433" y="0"/>
                    <a:pt x="166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0506" y="1929063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619635" y="1699246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36844"/>
            <a:ext cx="6706837" cy="62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4976" y="2272016"/>
            <a:ext cx="70351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과거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반영된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높을수록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중저신용자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71161" y="3481691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 상황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94976" y="4083671"/>
            <a:ext cx="917642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연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현재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경제적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저소득자이며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94976" y="5980585"/>
            <a:ext cx="864989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상환금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액수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균일하게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시에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71161" y="5255415"/>
            <a:ext cx="2633093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8214" y="4181018"/>
            <a:ext cx="1074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84C6E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요약</a:t>
            </a:r>
            <a:endParaRPr lang="en-US" sz="4500" dirty="0">
              <a:solidFill>
                <a:srgbClr val="084C6E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4415706" y="1963858"/>
            <a:ext cx="0" cy="4907895"/>
          </a:xfrm>
          <a:prstGeom prst="line">
            <a:avLst/>
          </a:prstGeom>
          <a:ln w="9525" cap="flat">
            <a:solidFill>
              <a:srgbClr val="285B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9051" y="7670118"/>
            <a:ext cx="17997446" cy="2301424"/>
            <a:chOff x="-131715" y="0"/>
            <a:chExt cx="4740068" cy="644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43128" cy="644612"/>
            </a:xfrm>
            <a:custGeom>
              <a:avLst/>
              <a:gdLst/>
              <a:ahLst/>
              <a:cxnLst/>
              <a:rect l="l" t="t" r="r" b="b"/>
              <a:pathLst>
                <a:path w="4543128" h="644612">
                  <a:moveTo>
                    <a:pt x="22890" y="0"/>
                  </a:moveTo>
                  <a:lnTo>
                    <a:pt x="4520238" y="0"/>
                  </a:lnTo>
                  <a:cubicBezTo>
                    <a:pt x="4532880" y="0"/>
                    <a:pt x="4543128" y="10248"/>
                    <a:pt x="4543128" y="22890"/>
                  </a:cubicBezTo>
                  <a:lnTo>
                    <a:pt x="4543128" y="621722"/>
                  </a:lnTo>
                  <a:cubicBezTo>
                    <a:pt x="4543128" y="634364"/>
                    <a:pt x="4532880" y="644612"/>
                    <a:pt x="4520238" y="644612"/>
                  </a:cubicBezTo>
                  <a:lnTo>
                    <a:pt x="22890" y="644612"/>
                  </a:lnTo>
                  <a:cubicBezTo>
                    <a:pt x="10248" y="644612"/>
                    <a:pt x="0" y="634364"/>
                    <a:pt x="0" y="621722"/>
                  </a:cubicBezTo>
                  <a:lnTo>
                    <a:pt x="0" y="22890"/>
                  </a:lnTo>
                  <a:cubicBezTo>
                    <a:pt x="0" y="10248"/>
                    <a:pt x="10248" y="0"/>
                    <a:pt x="2289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31715" y="88129"/>
              <a:ext cx="4740068" cy="45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과거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신용등급이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반영된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이자율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뿐만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아니라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산정에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큰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영향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다양한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관점에서의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상관관계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클러스터링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요인들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간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필요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토대로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추가적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인사이트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28800" y="7984760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6" y="0"/>
                </a:lnTo>
                <a:lnTo>
                  <a:pt x="291696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4.1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전처리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479" y="4224604"/>
            <a:ext cx="5224450" cy="3761604"/>
          </a:xfrm>
          <a:custGeom>
            <a:avLst/>
            <a:gdLst/>
            <a:ahLst/>
            <a:cxnLst/>
            <a:rect l="l" t="t" r="r" b="b"/>
            <a:pathLst>
              <a:path w="5224450" h="3761604">
                <a:moveTo>
                  <a:pt x="0" y="0"/>
                </a:moveTo>
                <a:lnTo>
                  <a:pt x="5224450" y="0"/>
                </a:lnTo>
                <a:lnTo>
                  <a:pt x="5224450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7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474031" y="4081113"/>
            <a:ext cx="5474441" cy="4032073"/>
          </a:xfrm>
          <a:custGeom>
            <a:avLst/>
            <a:gdLst/>
            <a:ahLst/>
            <a:cxnLst/>
            <a:rect l="l" t="t" r="r" b="b"/>
            <a:pathLst>
              <a:path w="5474441" h="4032073">
                <a:moveTo>
                  <a:pt x="0" y="0"/>
                </a:moveTo>
                <a:lnTo>
                  <a:pt x="5474441" y="0"/>
                </a:lnTo>
                <a:lnTo>
                  <a:pt x="5474441" y="4032073"/>
                </a:lnTo>
                <a:lnTo>
                  <a:pt x="0" y="403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02975" y="4224604"/>
            <a:ext cx="5305546" cy="3761604"/>
          </a:xfrm>
          <a:custGeom>
            <a:avLst/>
            <a:gdLst/>
            <a:ahLst/>
            <a:cxnLst/>
            <a:rect l="l" t="t" r="r" b="b"/>
            <a:pathLst>
              <a:path w="5305546" h="3761604">
                <a:moveTo>
                  <a:pt x="0" y="0"/>
                </a:moveTo>
                <a:lnTo>
                  <a:pt x="5305546" y="0"/>
                </a:lnTo>
                <a:lnTo>
                  <a:pt x="5305546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4.1.1  이상치 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81198" y="1655995"/>
            <a:ext cx="1090160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원본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: Age,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Annual_Income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</a:t>
            </a: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67914" y="2471387"/>
            <a:ext cx="1235273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앞선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이상치가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의심되는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(numerical values)를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확인함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자세히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확인하기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Boxplot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진행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97952" y="8152813"/>
            <a:ext cx="1112048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2059" y="8148466"/>
            <a:ext cx="4095397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 _Income]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0285" y="8142579"/>
            <a:ext cx="386983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]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81293" y="8913287"/>
            <a:ext cx="14688424" cy="1104900"/>
            <a:chOff x="0" y="0"/>
            <a:chExt cx="3868556" cy="291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8373" cy="291002"/>
            </a:xfrm>
            <a:custGeom>
              <a:avLst/>
              <a:gdLst/>
              <a:ahLst/>
              <a:cxnLst/>
              <a:rect l="l" t="t" r="r" b="b"/>
              <a:pathLst>
                <a:path w="3808373" h="291002">
                  <a:moveTo>
                    <a:pt x="27306" y="0"/>
                  </a:moveTo>
                  <a:lnTo>
                    <a:pt x="3781067" y="0"/>
                  </a:lnTo>
                  <a:cubicBezTo>
                    <a:pt x="3788309" y="0"/>
                    <a:pt x="3795254" y="2877"/>
                    <a:pt x="3800375" y="7998"/>
                  </a:cubicBezTo>
                  <a:cubicBezTo>
                    <a:pt x="3805496" y="13118"/>
                    <a:pt x="3808373" y="20064"/>
                    <a:pt x="3808373" y="27306"/>
                  </a:cubicBezTo>
                  <a:lnTo>
                    <a:pt x="3808373" y="263697"/>
                  </a:lnTo>
                  <a:cubicBezTo>
                    <a:pt x="3808373" y="278777"/>
                    <a:pt x="3796148" y="291002"/>
                    <a:pt x="3781067" y="291002"/>
                  </a:cubicBezTo>
                  <a:lnTo>
                    <a:pt x="27306" y="291002"/>
                  </a:lnTo>
                  <a:cubicBezTo>
                    <a:pt x="20064" y="291002"/>
                    <a:pt x="13118" y="288126"/>
                    <a:pt x="7998" y="283005"/>
                  </a:cubicBezTo>
                  <a:cubicBezTo>
                    <a:pt x="2877" y="277884"/>
                    <a:pt x="0" y="270939"/>
                    <a:pt x="0" y="263697"/>
                  </a:cubicBezTo>
                  <a:lnTo>
                    <a:pt x="0" y="27306"/>
                  </a:lnTo>
                  <a:cubicBezTo>
                    <a:pt x="0" y="12225"/>
                    <a:pt x="12225" y="0"/>
                    <a:pt x="2730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183" y="46486"/>
              <a:ext cx="3808373" cy="212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처리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=&gt; </a:t>
              </a:r>
              <a:r>
                <a:rPr lang="en-US" sz="31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IQ﻿R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방식을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사용하여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제거하는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선택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8633" y="9128419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761167" y="5138738"/>
            <a:ext cx="1076566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71310" y="4090257"/>
            <a:ext cx="4980850" cy="3415443"/>
            <a:chOff x="0" y="0"/>
            <a:chExt cx="1603743" cy="787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95" y="7894161"/>
            <a:ext cx="9024398" cy="158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Monthly_Inhand_Salary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11303개</a:t>
            </a: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8175" y="2735616"/>
            <a:ext cx="812006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중앙값으로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1208188" y="3250582"/>
            <a:ext cx="6089212" cy="2989029"/>
            <a:chOff x="0" y="0"/>
            <a:chExt cx="1603743" cy="787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43404" y="1420571"/>
            <a:ext cx="8120062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 그룹화 &amp; 그룹별 최빈값으로 대체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최빈값이 없는 경우 중앙값으로 대체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72775" y="6643687"/>
            <a:ext cx="8915225" cy="158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-“!@9#%8” 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제거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0382" y="8722477"/>
            <a:ext cx="860001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'_', '#F%$D@*&amp;8'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의미없는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386888" y="8731742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5" y="0"/>
                </a:lnTo>
                <a:lnTo>
                  <a:pt x="291695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1663615" y="8501062"/>
            <a:ext cx="4267515" cy="1905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8578FF-3338-F666-02B9-E617E31AF2B9}"/>
              </a:ext>
            </a:extLst>
          </p:cNvPr>
          <p:cNvSpPr/>
          <p:nvPr/>
        </p:nvSpPr>
        <p:spPr>
          <a:xfrm>
            <a:off x="2865501" y="1690463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8318BA-2633-A747-BF8F-448A6E2DA688}"/>
              </a:ext>
            </a:extLst>
          </p:cNvPr>
          <p:cNvSpPr/>
          <p:nvPr/>
        </p:nvSpPr>
        <p:spPr>
          <a:xfrm>
            <a:off x="12018542" y="43798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84EBAB-15C5-094B-77F5-07D5CA67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11676"/>
            <a:ext cx="2535677" cy="35257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391368-1B73-A861-37AD-0C3B11FC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098" y="2628900"/>
            <a:ext cx="3351902" cy="34928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617F87-9FD6-DD68-4921-BEE3A5849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2747964"/>
            <a:ext cx="3276600" cy="3352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A39AC3-4ECD-F1CC-A2F1-D18CD97F4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48" y="3560304"/>
            <a:ext cx="2539952" cy="37628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935" y="2036911"/>
            <a:ext cx="763886" cy="76388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>
            <a:off x="1464430" y="2183884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44935" y="4884319"/>
            <a:ext cx="763886" cy="7638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64430" y="5031293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44935" y="5933955"/>
            <a:ext cx="15517914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수행하여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비중을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차지하던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Standard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클래스에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맞춰져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전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26082" y="8546560"/>
            <a:ext cx="13807978" cy="1009650"/>
            <a:chOff x="0" y="0"/>
            <a:chExt cx="3636669" cy="265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6669" cy="265916"/>
            </a:xfrm>
            <a:custGeom>
              <a:avLst/>
              <a:gdLst/>
              <a:ahLst/>
              <a:cxnLst/>
              <a:rect l="l" t="t" r="r" b="b"/>
              <a:pathLst>
                <a:path w="3636669" h="265916">
                  <a:moveTo>
                    <a:pt x="28595" y="0"/>
                  </a:moveTo>
                  <a:lnTo>
                    <a:pt x="3608074" y="0"/>
                  </a:lnTo>
                  <a:cubicBezTo>
                    <a:pt x="3615658" y="0"/>
                    <a:pt x="3622931" y="3013"/>
                    <a:pt x="3628294" y="8375"/>
                  </a:cubicBezTo>
                  <a:cubicBezTo>
                    <a:pt x="3633657" y="13738"/>
                    <a:pt x="3636669" y="21011"/>
                    <a:pt x="3636669" y="28595"/>
                  </a:cubicBezTo>
                  <a:lnTo>
                    <a:pt x="3636669" y="237321"/>
                  </a:lnTo>
                  <a:cubicBezTo>
                    <a:pt x="3636669" y="244905"/>
                    <a:pt x="3633657" y="252178"/>
                    <a:pt x="3628294" y="257541"/>
                  </a:cubicBezTo>
                  <a:cubicBezTo>
                    <a:pt x="3622931" y="262903"/>
                    <a:pt x="3615658" y="265916"/>
                    <a:pt x="3608074" y="265916"/>
                  </a:cubicBezTo>
                  <a:lnTo>
                    <a:pt x="28595" y="265916"/>
                  </a:lnTo>
                  <a:cubicBezTo>
                    <a:pt x="21011" y="265916"/>
                    <a:pt x="13738" y="262903"/>
                    <a:pt x="8375" y="257541"/>
                  </a:cubicBezTo>
                  <a:cubicBezTo>
                    <a:pt x="3013" y="252178"/>
                    <a:pt x="0" y="244905"/>
                    <a:pt x="0" y="237321"/>
                  </a:cubicBezTo>
                  <a:lnTo>
                    <a:pt x="0" y="28595"/>
                  </a:lnTo>
                  <a:cubicBezTo>
                    <a:pt x="0" y="21011"/>
                    <a:pt x="3013" y="13738"/>
                    <a:pt x="8375" y="8375"/>
                  </a:cubicBezTo>
                  <a:cubicBezTo>
                    <a:pt x="13738" y="3013"/>
                    <a:pt x="21011" y="0"/>
                    <a:pt x="285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993" y="0"/>
              <a:ext cx="3472676" cy="265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왜곡시키는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기법은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적용하지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않고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학습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85554" y="8714068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568740" y="1808186"/>
            <a:ext cx="3520007" cy="2603507"/>
          </a:xfrm>
          <a:custGeom>
            <a:avLst/>
            <a:gdLst/>
            <a:ahLst/>
            <a:cxnLst/>
            <a:rect l="l" t="t" r="r" b="b"/>
            <a:pathLst>
              <a:path w="3520007" h="2603507">
                <a:moveTo>
                  <a:pt x="0" y="0"/>
                </a:moveTo>
                <a:lnTo>
                  <a:pt x="3520007" y="0"/>
                </a:lnTo>
                <a:lnTo>
                  <a:pt x="3520007" y="2603507"/>
                </a:lnTo>
                <a:lnTo>
                  <a:pt x="0" y="2603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86200" y="4985378"/>
            <a:ext cx="4235000" cy="2494589"/>
          </a:xfrm>
          <a:custGeom>
            <a:avLst/>
            <a:gdLst/>
            <a:ahLst/>
            <a:cxnLst/>
            <a:rect l="l" t="t" r="r" b="b"/>
            <a:pathLst>
              <a:path w="4235000" h="2494589">
                <a:moveTo>
                  <a:pt x="0" y="0"/>
                </a:moveTo>
                <a:lnTo>
                  <a:pt x="4234999" y="0"/>
                </a:lnTo>
                <a:lnTo>
                  <a:pt x="4234999" y="2494589"/>
                </a:lnTo>
                <a:lnTo>
                  <a:pt x="0" y="249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66189" y="2098159"/>
            <a:ext cx="425965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인코딩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(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변수만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4.1.3  그 외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처리방법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66189" y="4945568"/>
            <a:ext cx="639856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데이터샘플링 : SMOTE 기법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935" y="2991987"/>
            <a:ext cx="1056785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Occupation,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Credit_Mix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Payment_Behacviour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Credit_Score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6845" y="9153525"/>
            <a:ext cx="8468398" cy="104775"/>
            <a:chOff x="0" y="0"/>
            <a:chExt cx="11291197" cy="139700"/>
          </a:xfrm>
        </p:grpSpPr>
        <p:sp>
          <p:nvSpPr>
            <p:cNvPr id="3" name="Freeform 3"/>
            <p:cNvSpPr/>
            <p:nvPr/>
          </p:nvSpPr>
          <p:spPr>
            <a:xfrm>
              <a:off x="18923" y="0"/>
              <a:ext cx="11253343" cy="139700"/>
            </a:xfrm>
            <a:custGeom>
              <a:avLst/>
              <a:gdLst/>
              <a:ahLst/>
              <a:cxnLst/>
              <a:rect l="l" t="t" r="r" b="b"/>
              <a:pathLst>
                <a:path w="11253343" h="139700">
                  <a:moveTo>
                    <a:pt x="254" y="0"/>
                  </a:moveTo>
                  <a:lnTo>
                    <a:pt x="11253343" y="101600"/>
                  </a:lnTo>
                  <a:lnTo>
                    <a:pt x="1125296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661728"/>
            <a:ext cx="15163375" cy="3709555"/>
            <a:chOff x="0" y="0"/>
            <a:chExt cx="20217833" cy="4946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17892" cy="4946015"/>
            </a:xfrm>
            <a:custGeom>
              <a:avLst/>
              <a:gdLst/>
              <a:ahLst/>
              <a:cxnLst/>
              <a:rect l="l" t="t" r="r" b="b"/>
              <a:pathLst>
                <a:path w="20217892" h="4946015">
                  <a:moveTo>
                    <a:pt x="0" y="0"/>
                  </a:moveTo>
                  <a:lnTo>
                    <a:pt x="20217892" y="0"/>
                  </a:lnTo>
                  <a:lnTo>
                    <a:pt x="20217892" y="4946015"/>
                  </a:lnTo>
                  <a:lnTo>
                    <a:pt x="0" y="4946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9126" b="-991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50706" y="-6558965"/>
            <a:ext cx="19903930" cy="21199296"/>
          </a:xfrm>
          <a:custGeom>
            <a:avLst/>
            <a:gdLst/>
            <a:ahLst/>
            <a:cxnLst/>
            <a:rect l="l" t="t" r="r" b="b"/>
            <a:pathLst>
              <a:path w="19903930" h="21199296">
                <a:moveTo>
                  <a:pt x="0" y="0"/>
                </a:moveTo>
                <a:lnTo>
                  <a:pt x="19903931" y="0"/>
                </a:lnTo>
                <a:lnTo>
                  <a:pt x="19903931" y="21199297"/>
                </a:lnTo>
                <a:lnTo>
                  <a:pt x="0" y="2119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454473" y="-6134100"/>
            <a:ext cx="19696246" cy="21112324"/>
          </a:xfrm>
          <a:custGeom>
            <a:avLst/>
            <a:gdLst/>
            <a:ahLst/>
            <a:cxnLst/>
            <a:rect l="l" t="t" r="r" b="b"/>
            <a:pathLst>
              <a:path w="19696246" h="21112324">
                <a:moveTo>
                  <a:pt x="0" y="0"/>
                </a:moveTo>
                <a:lnTo>
                  <a:pt x="19696246" y="0"/>
                </a:lnTo>
                <a:lnTo>
                  <a:pt x="19696246" y="21112324"/>
                </a:lnTo>
                <a:lnTo>
                  <a:pt x="0" y="2111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14288" y="7491412"/>
            <a:ext cx="6999462" cy="104775"/>
            <a:chOff x="0" y="0"/>
            <a:chExt cx="9332616" cy="139700"/>
          </a:xfrm>
        </p:grpSpPr>
        <p:sp>
          <p:nvSpPr>
            <p:cNvPr id="9" name="Freeform 9"/>
            <p:cNvSpPr/>
            <p:nvPr/>
          </p:nvSpPr>
          <p:spPr>
            <a:xfrm>
              <a:off x="18796" y="0"/>
              <a:ext cx="9295003" cy="139700"/>
            </a:xfrm>
            <a:custGeom>
              <a:avLst/>
              <a:gdLst/>
              <a:ahLst/>
              <a:cxnLst/>
              <a:rect l="l" t="t" r="r" b="b"/>
              <a:pathLst>
                <a:path w="9295003" h="139700">
                  <a:moveTo>
                    <a:pt x="508" y="0"/>
                  </a:moveTo>
                  <a:lnTo>
                    <a:pt x="9295003" y="101600"/>
                  </a:lnTo>
                  <a:lnTo>
                    <a:pt x="929462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9367" y="4584543"/>
            <a:ext cx="6371693" cy="2515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01.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팀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구성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02.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03.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6787" y="6394610"/>
            <a:ext cx="6568413" cy="251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2"/>
              </a:lnSpc>
            </a:pPr>
            <a:r>
              <a:rPr lang="en-US" sz="36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04. 프로젝트 수행 절차 및 방법</a:t>
            </a:r>
          </a:p>
          <a:p>
            <a:pPr algn="l">
              <a:lnSpc>
                <a:spcPts val="6784"/>
              </a:lnSpc>
            </a:pPr>
            <a:r>
              <a:rPr lang="en-US" sz="36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05. 프로젝트 수행 결과</a:t>
            </a:r>
          </a:p>
          <a:p>
            <a:pPr algn="l">
              <a:lnSpc>
                <a:spcPts val="6784"/>
              </a:lnSpc>
            </a:pPr>
            <a:r>
              <a:rPr lang="en-US" sz="36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06. 자체 평가 의견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35200" y="1352550"/>
            <a:ext cx="3048000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4.2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분류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" y="2511602"/>
            <a:ext cx="4152813" cy="7415738"/>
          </a:xfrm>
          <a:custGeom>
            <a:avLst/>
            <a:gdLst/>
            <a:ahLst/>
            <a:cxnLst/>
            <a:rect l="l" t="t" r="r" b="b"/>
            <a:pathLst>
              <a:path w="4152813" h="7415738">
                <a:moveTo>
                  <a:pt x="0" y="0"/>
                </a:moveTo>
                <a:lnTo>
                  <a:pt x="4152813" y="0"/>
                </a:lnTo>
                <a:lnTo>
                  <a:pt x="4152813" y="7415738"/>
                </a:lnTo>
                <a:lnTo>
                  <a:pt x="0" y="7415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665166" y="3304859"/>
            <a:ext cx="6957668" cy="6622481"/>
          </a:xfrm>
          <a:custGeom>
            <a:avLst/>
            <a:gdLst/>
            <a:ahLst/>
            <a:cxnLst/>
            <a:rect l="l" t="t" r="r" b="b"/>
            <a:pathLst>
              <a:path w="6957668" h="6622481">
                <a:moveTo>
                  <a:pt x="0" y="0"/>
                </a:moveTo>
                <a:lnTo>
                  <a:pt x="6957668" y="0"/>
                </a:lnTo>
                <a:lnTo>
                  <a:pt x="6957668" y="6622481"/>
                </a:lnTo>
                <a:lnTo>
                  <a:pt x="0" y="6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93027" y="1706739"/>
            <a:ext cx="10122575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AutoML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적용해주는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라이브러리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XGB,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LightBGM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ExtraTree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비교해서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선택하고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최적화하는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과정을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효율적으로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744009" y="4280509"/>
            <a:ext cx="714992" cy="4977791"/>
          </a:xfrm>
          <a:custGeom>
            <a:avLst/>
            <a:gdLst/>
            <a:ahLst/>
            <a:cxnLst/>
            <a:rect l="l" t="t" r="r" b="b"/>
            <a:pathLst>
              <a:path w="714992" h="4977791">
                <a:moveTo>
                  <a:pt x="0" y="0"/>
                </a:moveTo>
                <a:lnTo>
                  <a:pt x="714992" y="0"/>
                </a:lnTo>
                <a:lnTo>
                  <a:pt x="714992" y="4977791"/>
                </a:lnTo>
                <a:lnTo>
                  <a:pt x="0" y="497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2168760">
            <a:off x="13939755" y="5221122"/>
            <a:ext cx="3707703" cy="3188624"/>
          </a:xfrm>
          <a:custGeom>
            <a:avLst/>
            <a:gdLst/>
            <a:ahLst/>
            <a:cxnLst/>
            <a:rect l="l" t="t" r="r" b="b"/>
            <a:pathLst>
              <a:path w="3707703" h="3188624">
                <a:moveTo>
                  <a:pt x="0" y="0"/>
                </a:moveTo>
                <a:lnTo>
                  <a:pt x="3707703" y="0"/>
                </a:lnTo>
                <a:lnTo>
                  <a:pt x="3707703" y="3188624"/>
                </a:lnTo>
                <a:lnTo>
                  <a:pt x="0" y="3188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8073" y="1747837"/>
            <a:ext cx="3801904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Pycaret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96302" y="6437608"/>
            <a:ext cx="259461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Extra Tree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97633" y="8346159"/>
            <a:ext cx="17128705" cy="1245516"/>
            <a:chOff x="0" y="0"/>
            <a:chExt cx="4511264" cy="328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1790" cy="328037"/>
            </a:xfrm>
            <a:custGeom>
              <a:avLst/>
              <a:gdLst/>
              <a:ahLst/>
              <a:cxnLst/>
              <a:rect l="l" t="t" r="r" b="b"/>
              <a:pathLst>
                <a:path w="4501790" h="328037">
                  <a:moveTo>
                    <a:pt x="23100" y="0"/>
                  </a:moveTo>
                  <a:lnTo>
                    <a:pt x="4478690" y="0"/>
                  </a:lnTo>
                  <a:cubicBezTo>
                    <a:pt x="4484817" y="0"/>
                    <a:pt x="4490692" y="2434"/>
                    <a:pt x="4495024" y="6766"/>
                  </a:cubicBezTo>
                  <a:cubicBezTo>
                    <a:pt x="4499356" y="11098"/>
                    <a:pt x="4501790" y="16973"/>
                    <a:pt x="4501790" y="23100"/>
                  </a:cubicBezTo>
                  <a:lnTo>
                    <a:pt x="4501790" y="304937"/>
                  </a:lnTo>
                  <a:cubicBezTo>
                    <a:pt x="4501790" y="311064"/>
                    <a:pt x="4499356" y="316939"/>
                    <a:pt x="4495024" y="321271"/>
                  </a:cubicBezTo>
                  <a:cubicBezTo>
                    <a:pt x="4490692" y="325603"/>
                    <a:pt x="4484817" y="328037"/>
                    <a:pt x="4478690" y="328037"/>
                  </a:cubicBezTo>
                  <a:lnTo>
                    <a:pt x="23100" y="328037"/>
                  </a:lnTo>
                  <a:cubicBezTo>
                    <a:pt x="16973" y="328037"/>
                    <a:pt x="11098" y="325603"/>
                    <a:pt x="6766" y="321271"/>
                  </a:cubicBezTo>
                  <a:cubicBezTo>
                    <a:pt x="2434" y="316939"/>
                    <a:pt x="0" y="311064"/>
                    <a:pt x="0" y="304937"/>
                  </a:cubicBezTo>
                  <a:lnTo>
                    <a:pt x="0" y="23100"/>
                  </a:lnTo>
                  <a:cubicBezTo>
                    <a:pt x="0" y="16973"/>
                    <a:pt x="2434" y="11098"/>
                    <a:pt x="6766" y="6766"/>
                  </a:cubicBezTo>
                  <a:cubicBezTo>
                    <a:pt x="11098" y="2434"/>
                    <a:pt x="16973" y="0"/>
                    <a:pt x="2310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3207" y="56258"/>
              <a:ext cx="4398057" cy="219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튜닝과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오버샘플링을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하지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Extra Tree</a:t>
              </a:r>
              <a:r>
                <a:rPr lang="en-US" sz="3200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좋게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최종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모델로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설정</a:t>
              </a:r>
              <a:endParaRPr lang="en-US" sz="3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71550" y="8631600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42621" y="6792291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4.2.1  머신러닝 모델링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23443"/>
            <a:ext cx="10407373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좀 더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극단적으로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random하게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만든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- 3배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빠르고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bias와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variance를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7465" y="1665520"/>
            <a:ext cx="4367212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ExtraTrees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08721"/>
            <a:ext cx="1530774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모델처럼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무작위로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속도가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빠름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overfitting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문제를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회피하여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정확도를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향상시킴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71294"/>
            <a:ext cx="4877753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en-US" sz="2800" b="1" i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</a:t>
            </a: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ExtraTree Model?]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45379" y="6602581"/>
            <a:ext cx="7651127" cy="1040402"/>
            <a:chOff x="0" y="-123825"/>
            <a:chExt cx="10201503" cy="1387202"/>
          </a:xfrm>
        </p:grpSpPr>
        <p:sp>
          <p:nvSpPr>
            <p:cNvPr id="15" name="TextBox 15"/>
            <p:cNvSpPr txBox="1"/>
            <p:nvPr/>
          </p:nvSpPr>
          <p:spPr>
            <a:xfrm>
              <a:off x="918825" y="87841"/>
              <a:ext cx="8350568" cy="1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 여부, 오버샘플링 여부 등 경우의 수를 고려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여러 개의 Extra Tree 모델의 성능을 비교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69394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8428" y="4601299"/>
            <a:ext cx="11179353" cy="0"/>
          </a:xfrm>
          <a:prstGeom prst="line">
            <a:avLst/>
          </a:prstGeom>
          <a:ln w="790575" cap="flat">
            <a:solidFill>
              <a:srgbClr val="0084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927781" y="4601299"/>
            <a:ext cx="3536920" cy="0"/>
          </a:xfrm>
          <a:prstGeom prst="line">
            <a:avLst/>
          </a:prstGeom>
          <a:ln w="790575" cap="flat">
            <a:solidFill>
              <a:srgbClr val="69C1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748428" y="5306832"/>
            <a:ext cx="4212414" cy="22786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706179" y="5306832"/>
            <a:ext cx="5221603" cy="11394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5682453" y="535632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874065" y="5632551"/>
            <a:ext cx="489153" cy="489153"/>
          </a:xfrm>
          <a:custGeom>
            <a:avLst/>
            <a:gdLst/>
            <a:ahLst/>
            <a:cxnLst/>
            <a:rect l="l" t="t" r="r" b="b"/>
            <a:pathLst>
              <a:path w="489153" h="489153">
                <a:moveTo>
                  <a:pt x="0" y="0"/>
                </a:moveTo>
                <a:lnTo>
                  <a:pt x="489154" y="0"/>
                </a:lnTo>
                <a:lnTo>
                  <a:pt x="489154" y="489153"/>
                </a:lnTo>
                <a:lnTo>
                  <a:pt x="0" y="489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039" y="527319"/>
            <a:ext cx="886460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8222" y="1567903"/>
            <a:ext cx="25951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[Data Split]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440" y="2334348"/>
            <a:ext cx="132970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전처리를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완료한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train.csv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훈련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성능평가에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48392" y="3392193"/>
            <a:ext cx="505435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[Train validation split]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5565" y="4973457"/>
            <a:ext cx="812959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train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8131" y="5046777"/>
            <a:ext cx="173831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8202" y="4285934"/>
            <a:ext cx="8415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20989" y="4315549"/>
            <a:ext cx="82974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1634" y="6279814"/>
            <a:ext cx="3564731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 fold 교차검증 수행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229606" y="8564371"/>
            <a:ext cx="11288919" cy="1245516"/>
            <a:chOff x="0" y="0"/>
            <a:chExt cx="2973213" cy="328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3213" cy="328037"/>
            </a:xfrm>
            <a:custGeom>
              <a:avLst/>
              <a:gdLst/>
              <a:ahLst/>
              <a:cxnLst/>
              <a:rect l="l" t="t" r="r" b="b"/>
              <a:pathLst>
                <a:path w="2973213" h="328037">
                  <a:moveTo>
                    <a:pt x="34976" y="0"/>
                  </a:moveTo>
                  <a:lnTo>
                    <a:pt x="2938238" y="0"/>
                  </a:lnTo>
                  <a:cubicBezTo>
                    <a:pt x="2947514" y="0"/>
                    <a:pt x="2956410" y="3685"/>
                    <a:pt x="2962969" y="10244"/>
                  </a:cubicBezTo>
                  <a:cubicBezTo>
                    <a:pt x="2969528" y="16803"/>
                    <a:pt x="2973213" y="25700"/>
                    <a:pt x="2973213" y="34976"/>
                  </a:cubicBezTo>
                  <a:lnTo>
                    <a:pt x="2973213" y="293061"/>
                  </a:lnTo>
                  <a:cubicBezTo>
                    <a:pt x="2973213" y="302338"/>
                    <a:pt x="2969528" y="311234"/>
                    <a:pt x="2962969" y="317793"/>
                  </a:cubicBezTo>
                  <a:cubicBezTo>
                    <a:pt x="2956410" y="324352"/>
                    <a:pt x="2947514" y="328037"/>
                    <a:pt x="2938238" y="328037"/>
                  </a:cubicBezTo>
                  <a:lnTo>
                    <a:pt x="34976" y="328037"/>
                  </a:lnTo>
                  <a:cubicBezTo>
                    <a:pt x="25700" y="328037"/>
                    <a:pt x="16803" y="324352"/>
                    <a:pt x="10244" y="317793"/>
                  </a:cubicBezTo>
                  <a:cubicBezTo>
                    <a:pt x="3685" y="311234"/>
                    <a:pt x="0" y="302338"/>
                    <a:pt x="0" y="293061"/>
                  </a:cubicBezTo>
                  <a:lnTo>
                    <a:pt x="0" y="34976"/>
                  </a:lnTo>
                  <a:cubicBezTo>
                    <a:pt x="0" y="25700"/>
                    <a:pt x="3685" y="16803"/>
                    <a:pt x="10244" y="10244"/>
                  </a:cubicBezTo>
                  <a:cubicBezTo>
                    <a:pt x="16803" y="3685"/>
                    <a:pt x="25700" y="0"/>
                    <a:pt x="3497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026" y="75178"/>
              <a:ext cx="2921187" cy="188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분류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평가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정확도는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0.8154(약 0.82)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8617262" y="7286969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171755" y="884981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2946975" y="532836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266398" y="1146444"/>
            <a:ext cx="9557149" cy="5421988"/>
          </a:xfrm>
          <a:custGeom>
            <a:avLst/>
            <a:gdLst/>
            <a:ahLst/>
            <a:cxnLst/>
            <a:rect l="l" t="t" r="r" b="b"/>
            <a:pathLst>
              <a:path w="9557149" h="5421988">
                <a:moveTo>
                  <a:pt x="0" y="0"/>
                </a:moveTo>
                <a:lnTo>
                  <a:pt x="9557149" y="0"/>
                </a:lnTo>
                <a:lnTo>
                  <a:pt x="9557149" y="5421988"/>
                </a:lnTo>
                <a:lnTo>
                  <a:pt x="0" y="542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9" r="-16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7406689"/>
            <a:ext cx="16497298" cy="2469688"/>
            <a:chOff x="0" y="0"/>
            <a:chExt cx="3112304" cy="465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1990" cy="465920"/>
            </a:xfrm>
            <a:custGeom>
              <a:avLst/>
              <a:gdLst/>
              <a:ahLst/>
              <a:cxnLst/>
              <a:rect l="l" t="t" r="r" b="b"/>
              <a:pathLst>
                <a:path w="3061990" h="465920">
                  <a:moveTo>
                    <a:pt x="24327" y="0"/>
                  </a:moveTo>
                  <a:lnTo>
                    <a:pt x="3037664" y="0"/>
                  </a:lnTo>
                  <a:cubicBezTo>
                    <a:pt x="3044116" y="0"/>
                    <a:pt x="3050303" y="2563"/>
                    <a:pt x="3054865" y="7125"/>
                  </a:cubicBezTo>
                  <a:cubicBezTo>
                    <a:pt x="3059427" y="11687"/>
                    <a:pt x="3061990" y="17875"/>
                    <a:pt x="3061990" y="24327"/>
                  </a:cubicBezTo>
                  <a:lnTo>
                    <a:pt x="3061990" y="441593"/>
                  </a:lnTo>
                  <a:cubicBezTo>
                    <a:pt x="3061990" y="455028"/>
                    <a:pt x="3051099" y="465920"/>
                    <a:pt x="3037664" y="465920"/>
                  </a:cubicBezTo>
                  <a:lnTo>
                    <a:pt x="24327" y="465920"/>
                  </a:lnTo>
                  <a:cubicBezTo>
                    <a:pt x="10891" y="465920"/>
                    <a:pt x="0" y="455028"/>
                    <a:pt x="0" y="4415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72"/>
              <a:ext cx="3112304" cy="43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Feature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Importance를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credit mix, outstanding debt, interest rate </a:t>
              </a:r>
              <a:r>
                <a:rPr lang="en-US" sz="30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요소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높게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다루어지는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것을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볼 수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있음</a:t>
              </a:r>
              <a:endPara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일반적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상식과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달리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age, occupation 등 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개인의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현재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경제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지표를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나타내는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변수들의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중요도는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크게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두드러지는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특성을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보이지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61373" y="7492414"/>
            <a:ext cx="328988" cy="586170"/>
          </a:xfrm>
          <a:custGeom>
            <a:avLst/>
            <a:gdLst/>
            <a:ahLst/>
            <a:cxnLst/>
            <a:rect l="l" t="t" r="r" b="b"/>
            <a:pathLst>
              <a:path w="328988" h="586170">
                <a:moveTo>
                  <a:pt x="0" y="0"/>
                </a:moveTo>
                <a:lnTo>
                  <a:pt x="328988" y="0"/>
                </a:lnTo>
                <a:lnTo>
                  <a:pt x="328988" y="586170"/>
                </a:lnTo>
                <a:lnTo>
                  <a:pt x="0" y="586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41037" y="1374490"/>
            <a:ext cx="8218715" cy="5389473"/>
          </a:xfrm>
          <a:custGeom>
            <a:avLst/>
            <a:gdLst/>
            <a:ahLst/>
            <a:cxnLst/>
            <a:rect l="l" t="t" r="r" b="b"/>
            <a:pathLst>
              <a:path w="8218715" h="5389473">
                <a:moveTo>
                  <a:pt x="0" y="0"/>
                </a:moveTo>
                <a:lnTo>
                  <a:pt x="8218714" y="0"/>
                </a:lnTo>
                <a:lnTo>
                  <a:pt x="8218714" y="5389474"/>
                </a:lnTo>
                <a:lnTo>
                  <a:pt x="0" y="53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4.2.2  모델 시각화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46614" y="4079106"/>
            <a:ext cx="979477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5.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결과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추가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인사이트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도출</a:t>
            </a:r>
            <a:endParaRPr lang="en-US" sz="6000" dirty="0">
              <a:solidFill>
                <a:srgbClr val="5B5B5B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825463"/>
            <a:ext cx="9510251" cy="6174369"/>
          </a:xfrm>
          <a:custGeom>
            <a:avLst/>
            <a:gdLst/>
            <a:ahLst/>
            <a:cxnLst/>
            <a:rect l="l" t="t" r="r" b="b"/>
            <a:pathLst>
              <a:path w="9510251" h="6174369">
                <a:moveTo>
                  <a:pt x="0" y="0"/>
                </a:moveTo>
                <a:lnTo>
                  <a:pt x="9510251" y="0"/>
                </a:lnTo>
                <a:lnTo>
                  <a:pt x="9510251" y="6174369"/>
                </a:lnTo>
                <a:lnTo>
                  <a:pt x="0" y="617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59309" y="3952753"/>
            <a:ext cx="4431184" cy="65699"/>
            <a:chOff x="0" y="0"/>
            <a:chExt cx="4544701" cy="67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4695" cy="67382"/>
            </a:xfrm>
            <a:custGeom>
              <a:avLst/>
              <a:gdLst/>
              <a:ahLst/>
              <a:cxnLst/>
              <a:rect l="l" t="t" r="r" b="b"/>
              <a:pathLst>
                <a:path w="4544695" h="67382">
                  <a:moveTo>
                    <a:pt x="12700" y="0"/>
                  </a:moveTo>
                  <a:lnTo>
                    <a:pt x="4531995" y="0"/>
                  </a:lnTo>
                  <a:cubicBezTo>
                    <a:pt x="4538980" y="0"/>
                    <a:pt x="4544695" y="15161"/>
                    <a:pt x="4544695" y="33691"/>
                  </a:cubicBezTo>
                  <a:cubicBezTo>
                    <a:pt x="4544695" y="52221"/>
                    <a:pt x="4538980" y="67382"/>
                    <a:pt x="4531995" y="67382"/>
                  </a:cubicBezTo>
                  <a:lnTo>
                    <a:pt x="12700" y="67382"/>
                  </a:lnTo>
                  <a:cubicBezTo>
                    <a:pt x="5715" y="67382"/>
                    <a:pt x="0" y="52221"/>
                    <a:pt x="0" y="33691"/>
                  </a:cubicBezTo>
                  <a:cubicBezTo>
                    <a:pt x="0" y="15161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425447">
            <a:off x="4068773" y="2211048"/>
            <a:ext cx="2556780" cy="497410"/>
          </a:xfrm>
          <a:custGeom>
            <a:avLst/>
            <a:gdLst/>
            <a:ahLst/>
            <a:cxnLst/>
            <a:rect l="l" t="t" r="r" b="b"/>
            <a:pathLst>
              <a:path w="2556780" h="497410">
                <a:moveTo>
                  <a:pt x="0" y="0"/>
                </a:moveTo>
                <a:lnTo>
                  <a:pt x="2556780" y="0"/>
                </a:lnTo>
                <a:lnTo>
                  <a:pt x="2556780" y="497410"/>
                </a:lnTo>
                <a:lnTo>
                  <a:pt x="0" y="49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972317" y="3952753"/>
            <a:ext cx="8137440" cy="6156614"/>
          </a:xfrm>
          <a:custGeom>
            <a:avLst/>
            <a:gdLst/>
            <a:ahLst/>
            <a:cxnLst/>
            <a:rect l="l" t="t" r="r" b="b"/>
            <a:pathLst>
              <a:path w="8137440" h="6156614">
                <a:moveTo>
                  <a:pt x="0" y="0"/>
                </a:moveTo>
                <a:lnTo>
                  <a:pt x="8137440" y="0"/>
                </a:lnTo>
                <a:lnTo>
                  <a:pt x="8137440" y="6156614"/>
                </a:lnTo>
                <a:lnTo>
                  <a:pt x="0" y="615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88" r="-214" b="-22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9309" y="3241553"/>
            <a:ext cx="4440709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 영역이란?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309" y="4389927"/>
            <a:ext cx="9112942" cy="373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속하는지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불분명한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중간지대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Good or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Poor가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아닌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애매한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고객들을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이들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중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잠재고객을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발굴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군집화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생성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(Model2)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040" y="1693973"/>
            <a:ext cx="11890873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500" b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"그레이 영역 고객의 대출 승인을 위한 잠재 기준 제안"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217138" y="3302631"/>
            <a:ext cx="536523" cy="682972"/>
          </a:xfrm>
          <a:custGeom>
            <a:avLst/>
            <a:gdLst/>
            <a:ahLst/>
            <a:cxnLst/>
            <a:rect l="l" t="t" r="r" b="b"/>
            <a:pathLst>
              <a:path w="536523" h="682972">
                <a:moveTo>
                  <a:pt x="0" y="0"/>
                </a:moveTo>
                <a:lnTo>
                  <a:pt x="536523" y="0"/>
                </a:lnTo>
                <a:lnTo>
                  <a:pt x="536523" y="682972"/>
                </a:lnTo>
                <a:lnTo>
                  <a:pt x="0" y="682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459001" y="2217638"/>
            <a:ext cx="2052798" cy="1253085"/>
          </a:xfrm>
          <a:custGeom>
            <a:avLst/>
            <a:gdLst/>
            <a:ahLst/>
            <a:cxnLst/>
            <a:rect l="l" t="t" r="r" b="b"/>
            <a:pathLst>
              <a:path w="2052798" h="1253085">
                <a:moveTo>
                  <a:pt x="0" y="0"/>
                </a:moveTo>
                <a:lnTo>
                  <a:pt x="2052798" y="0"/>
                </a:lnTo>
                <a:lnTo>
                  <a:pt x="2052798" y="1253085"/>
                </a:lnTo>
                <a:lnTo>
                  <a:pt x="0" y="1253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75234" y="2705100"/>
            <a:ext cx="1893366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53.17%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8433" y="2288758"/>
            <a:ext cx="173393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755" y="2398098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64331" y="1496447"/>
            <a:ext cx="8179669" cy="2484674"/>
            <a:chOff x="0" y="0"/>
            <a:chExt cx="10906225" cy="3312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6225" cy="1547722"/>
            </a:xfrm>
            <a:custGeom>
              <a:avLst/>
              <a:gdLst/>
              <a:ahLst/>
              <a:cxnLst/>
              <a:rect l="l" t="t" r="r" b="b"/>
              <a:pathLst>
                <a:path w="10906225" h="1547722">
                  <a:moveTo>
                    <a:pt x="0" y="0"/>
                  </a:moveTo>
                  <a:lnTo>
                    <a:pt x="10906225" y="0"/>
                  </a:lnTo>
                  <a:lnTo>
                    <a:pt x="10906225" y="1547722"/>
                  </a:lnTo>
                  <a:lnTo>
                    <a:pt x="0" y="154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42" r="-1778" b="-60989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524656"/>
              <a:ext cx="10895057" cy="1788243"/>
            </a:xfrm>
            <a:custGeom>
              <a:avLst/>
              <a:gdLst/>
              <a:ahLst/>
              <a:cxnLst/>
              <a:rect l="l" t="t" r="r" b="b"/>
              <a:pathLst>
                <a:path w="10895057" h="1788243">
                  <a:moveTo>
                    <a:pt x="0" y="0"/>
                  </a:moveTo>
                  <a:lnTo>
                    <a:pt x="10895057" y="0"/>
                  </a:lnTo>
                  <a:lnTo>
                    <a:pt x="10895057" y="1788243"/>
                  </a:lnTo>
                  <a:lnTo>
                    <a:pt x="0" y="178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44" t="-492547" r="-1780" b="-194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01040" y="4104946"/>
            <a:ext cx="8110817" cy="5960634"/>
          </a:xfrm>
          <a:custGeom>
            <a:avLst/>
            <a:gdLst/>
            <a:ahLst/>
            <a:cxnLst/>
            <a:rect l="l" t="t" r="r" b="b"/>
            <a:pathLst>
              <a:path w="8110817" h="5960634">
                <a:moveTo>
                  <a:pt x="0" y="0"/>
                </a:moveTo>
                <a:lnTo>
                  <a:pt x="8110817" y="0"/>
                </a:lnTo>
                <a:lnTo>
                  <a:pt x="8110817" y="5960635"/>
                </a:lnTo>
                <a:lnTo>
                  <a:pt x="0" y="5960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2918">
            <a:off x="1372539" y="7774882"/>
            <a:ext cx="6981044" cy="1587006"/>
          </a:xfrm>
          <a:custGeom>
            <a:avLst/>
            <a:gdLst/>
            <a:ahLst/>
            <a:cxnLst/>
            <a:rect l="l" t="t" r="r" b="b"/>
            <a:pathLst>
              <a:path w="6981044" h="1587006">
                <a:moveTo>
                  <a:pt x="0" y="0"/>
                </a:moveTo>
                <a:lnTo>
                  <a:pt x="6981044" y="0"/>
                </a:lnTo>
                <a:lnTo>
                  <a:pt x="6981044" y="1587006"/>
                </a:lnTo>
                <a:lnTo>
                  <a:pt x="0" y="1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23898" y="5469381"/>
            <a:ext cx="7165285" cy="1615883"/>
          </a:xfrm>
          <a:custGeom>
            <a:avLst/>
            <a:gdLst/>
            <a:ahLst/>
            <a:cxnLst/>
            <a:rect l="l" t="t" r="r" b="b"/>
            <a:pathLst>
              <a:path w="7165285" h="1615883">
                <a:moveTo>
                  <a:pt x="0" y="0"/>
                </a:moveTo>
                <a:lnTo>
                  <a:pt x="7165285" y="0"/>
                </a:lnTo>
                <a:lnTo>
                  <a:pt x="7165285" y="1615883"/>
                </a:lnTo>
                <a:lnTo>
                  <a:pt x="0" y="1615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999755" y="4283461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999755" y="6170079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999755" y="8131723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237181" y="475059"/>
            <a:ext cx="3059066" cy="611813"/>
          </a:xfrm>
          <a:custGeom>
            <a:avLst/>
            <a:gdLst/>
            <a:ahLst/>
            <a:cxnLst/>
            <a:rect l="l" t="t" r="r" b="b"/>
            <a:pathLst>
              <a:path w="3059066" h="611813">
                <a:moveTo>
                  <a:pt x="0" y="0"/>
                </a:moveTo>
                <a:lnTo>
                  <a:pt x="3059065" y="0"/>
                </a:lnTo>
                <a:lnTo>
                  <a:pt x="3059065" y="611813"/>
                </a:lnTo>
                <a:lnTo>
                  <a:pt x="0" y="611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296246" y="2331423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대출규모의 감소로 최근 시중은행의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주요 수익원인 예대마진율의 연속 감소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6246" y="4255554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인터넷 뱅킹의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공격적인 그레이존 고객 확보 전략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6246" y="6179685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정확한 등급 산정으로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채무불이행 리스크 최소화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96246" y="8103816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 이외의 잠재 기준을 제시하여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고객확보 및 수익 확대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1040" y="527319"/>
            <a:ext cx="1059520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기획의도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5384" y="5405686"/>
            <a:ext cx="13876158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(M1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에서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k-means clustering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안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(M2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73953" y="4564292"/>
            <a:ext cx="10706943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000" b="1" i="1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중신용자를</a:t>
            </a: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000" b="1" i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k-means clustering</a:t>
            </a: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으로</a:t>
            </a: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다시</a:t>
            </a: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이진분류</a:t>
            </a: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651" y="8241823"/>
            <a:ext cx="12136442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입력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대용량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사전에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특정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필요하지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쉬움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수렴성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4542" y="7451650"/>
            <a:ext cx="6086370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000" b="1" i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why</a:t>
            </a: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k-means clustering?]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547B0C-0D16-0961-E6D1-CF11AA3236AE}"/>
              </a:ext>
            </a:extLst>
          </p:cNvPr>
          <p:cNvGrpSpPr/>
          <p:nvPr/>
        </p:nvGrpSpPr>
        <p:grpSpPr>
          <a:xfrm>
            <a:off x="2622597" y="1468388"/>
            <a:ext cx="10577688" cy="2756430"/>
            <a:chOff x="2819400" y="1449730"/>
            <a:chExt cx="10577688" cy="27900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2F5858-9935-14C5-FA9E-2431E502FE3A}"/>
                </a:ext>
              </a:extLst>
            </p:cNvPr>
            <p:cNvSpPr/>
            <p:nvPr/>
          </p:nvSpPr>
          <p:spPr>
            <a:xfrm>
              <a:off x="2819400" y="2204775"/>
              <a:ext cx="1531758" cy="1371600"/>
            </a:xfrm>
            <a:prstGeom prst="ellipse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69697"/>
                  </a:solidFill>
                </a:rPr>
                <a:t>Data</a:t>
              </a:r>
              <a:endParaRPr lang="ko-KR" altLang="en-US" sz="3200" dirty="0">
                <a:solidFill>
                  <a:srgbClr val="269697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709A7F-B483-ED76-BB10-E35F23205D1A}"/>
                </a:ext>
              </a:extLst>
            </p:cNvPr>
            <p:cNvSpPr/>
            <p:nvPr/>
          </p:nvSpPr>
          <p:spPr>
            <a:xfrm>
              <a:off x="6934200" y="1449730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61FEE-D783-1903-8BB0-5133B6BF0D14}"/>
                </a:ext>
              </a:extLst>
            </p:cNvPr>
            <p:cNvSpPr/>
            <p:nvPr/>
          </p:nvSpPr>
          <p:spPr>
            <a:xfrm>
              <a:off x="6934200" y="2587289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Standard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BE50AE-EC11-11D3-2852-87758E127619}"/>
                </a:ext>
              </a:extLst>
            </p:cNvPr>
            <p:cNvSpPr/>
            <p:nvPr/>
          </p:nvSpPr>
          <p:spPr>
            <a:xfrm>
              <a:off x="6934200" y="3620695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73ADE21-DA21-EC1D-7ADC-4668C385EB5E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4351158" y="1759293"/>
              <a:ext cx="2583042" cy="1131282"/>
            </a:xfrm>
            <a:prstGeom prst="bentConnector3">
              <a:avLst>
                <a:gd name="adj1" fmla="val 7489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3FEE17D5-632F-900A-D9E4-4F957B3A32D9}"/>
                </a:ext>
              </a:extLst>
            </p:cNvPr>
            <p:cNvCxnSpPr>
              <a:cxnSpLocks/>
              <a:stCxn id="11" idx="6"/>
              <a:endCxn id="20" idx="1"/>
            </p:cNvCxnSpPr>
            <p:nvPr/>
          </p:nvCxnSpPr>
          <p:spPr>
            <a:xfrm>
              <a:off x="4351158" y="2890575"/>
              <a:ext cx="2583042" cy="627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5BC8123-F9BA-9028-E960-9236865ABDBA}"/>
                </a:ext>
              </a:extLst>
            </p:cNvPr>
            <p:cNvCxnSpPr>
              <a:cxnSpLocks/>
              <a:stCxn id="11" idx="6"/>
              <a:endCxn id="21" idx="1"/>
            </p:cNvCxnSpPr>
            <p:nvPr/>
          </p:nvCxnSpPr>
          <p:spPr>
            <a:xfrm>
              <a:off x="4351158" y="2890575"/>
              <a:ext cx="2583042" cy="1039683"/>
            </a:xfrm>
            <a:prstGeom prst="bentConnector3">
              <a:avLst>
                <a:gd name="adj1" fmla="val 7544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0D175B-A90C-2160-D7D8-E52D10ECEFBB}"/>
                </a:ext>
              </a:extLst>
            </p:cNvPr>
            <p:cNvSpPr/>
            <p:nvPr/>
          </p:nvSpPr>
          <p:spPr>
            <a:xfrm>
              <a:off x="11331641" y="2015371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721CC4-3C26-C5B9-CC02-9F76A0646A2C}"/>
                </a:ext>
              </a:extLst>
            </p:cNvPr>
            <p:cNvSpPr/>
            <p:nvPr/>
          </p:nvSpPr>
          <p:spPr>
            <a:xfrm>
              <a:off x="11326878" y="3046584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FF91E3A-56DF-37EF-0193-DCFCA4792094}"/>
                </a:ext>
              </a:extLst>
            </p:cNvPr>
            <p:cNvCxnSpPr>
              <a:stCxn id="20" idx="3"/>
              <a:endCxn id="40" idx="1"/>
            </p:cNvCxnSpPr>
            <p:nvPr/>
          </p:nvCxnSpPr>
          <p:spPr>
            <a:xfrm flipV="1">
              <a:off x="8534400" y="2324934"/>
              <a:ext cx="2797241" cy="571918"/>
            </a:xfrm>
            <a:prstGeom prst="bentConnector3">
              <a:avLst>
                <a:gd name="adj1" fmla="val 7911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0F8C5349-D488-A9AD-AAB1-A2B20CDBAFC8}"/>
                </a:ext>
              </a:extLst>
            </p:cNvPr>
            <p:cNvCxnSpPr>
              <a:stCxn id="20" idx="3"/>
              <a:endCxn id="41" idx="1"/>
            </p:cNvCxnSpPr>
            <p:nvPr/>
          </p:nvCxnSpPr>
          <p:spPr>
            <a:xfrm>
              <a:off x="8534400" y="2896852"/>
              <a:ext cx="2792478" cy="459295"/>
            </a:xfrm>
            <a:prstGeom prst="bentConnector3">
              <a:avLst>
                <a:gd name="adj1" fmla="val 7916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228F0-FE6C-A826-3F40-9FAD8E986281}"/>
                </a:ext>
              </a:extLst>
            </p:cNvPr>
            <p:cNvSpPr txBox="1"/>
            <p:nvPr/>
          </p:nvSpPr>
          <p:spPr>
            <a:xfrm>
              <a:off x="4636533" y="2240347"/>
              <a:ext cx="1394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1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E49DE2-AED3-BDEC-A6BF-E40FC3BDD6E6}"/>
                </a:ext>
              </a:extLst>
            </p:cNvPr>
            <p:cNvSpPr txBox="1"/>
            <p:nvPr/>
          </p:nvSpPr>
          <p:spPr>
            <a:xfrm>
              <a:off x="9029211" y="3099243"/>
              <a:ext cx="1394934" cy="52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2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B675A7-9364-697F-5F6B-304E8149488E}"/>
                </a:ext>
              </a:extLst>
            </p:cNvPr>
            <p:cNvSpPr txBox="1"/>
            <p:nvPr/>
          </p:nvSpPr>
          <p:spPr>
            <a:xfrm>
              <a:off x="9001778" y="2218851"/>
              <a:ext cx="1447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K-means</a:t>
              </a:r>
              <a:endParaRPr lang="ko-KR" altLang="en-US" sz="2800" dirty="0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0B83B4C-B2D5-8D73-BB34-55F41E0C92BB}"/>
              </a:ext>
            </a:extLst>
          </p:cNvPr>
          <p:cNvCxnSpPr/>
          <p:nvPr/>
        </p:nvCxnSpPr>
        <p:spPr>
          <a:xfrm>
            <a:off x="13330934" y="2333033"/>
            <a:ext cx="547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E72589-ACEE-AD28-D4BD-8F6B64E48807}"/>
              </a:ext>
            </a:extLst>
          </p:cNvPr>
          <p:cNvSpPr txBox="1"/>
          <p:nvPr/>
        </p:nvSpPr>
        <p:spPr>
          <a:xfrm>
            <a:off x="13905424" y="2107939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!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99326" y="1653736"/>
            <a:ext cx="8089348" cy="6185130"/>
          </a:xfrm>
          <a:custGeom>
            <a:avLst/>
            <a:gdLst/>
            <a:ahLst/>
            <a:cxnLst/>
            <a:rect l="l" t="t" r="r" b="b"/>
            <a:pathLst>
              <a:path w="8089348" h="6185130">
                <a:moveTo>
                  <a:pt x="0" y="0"/>
                </a:moveTo>
                <a:lnTo>
                  <a:pt x="8089348" y="0"/>
                </a:lnTo>
                <a:lnTo>
                  <a:pt x="8089348" y="6185130"/>
                </a:lnTo>
                <a:lnTo>
                  <a:pt x="0" y="6185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5.3 주성분 분석</a:t>
            </a:r>
          </a:p>
        </p:txBody>
      </p:sp>
      <p:sp>
        <p:nvSpPr>
          <p:cNvPr id="4" name="Freeform 4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005924" y="2666014"/>
            <a:ext cx="10501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Inter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74014" y="8346159"/>
            <a:ext cx="13139969" cy="1345737"/>
            <a:chOff x="0" y="0"/>
            <a:chExt cx="3460733" cy="3544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60733" cy="354433"/>
            </a:xfrm>
            <a:custGeom>
              <a:avLst/>
              <a:gdLst/>
              <a:ahLst/>
              <a:cxnLst/>
              <a:rect l="l" t="t" r="r" b="b"/>
              <a:pathLst>
                <a:path w="3460733" h="354433">
                  <a:moveTo>
                    <a:pt x="30049" y="0"/>
                  </a:moveTo>
                  <a:lnTo>
                    <a:pt x="3430685" y="0"/>
                  </a:lnTo>
                  <a:cubicBezTo>
                    <a:pt x="3447280" y="0"/>
                    <a:pt x="3460733" y="13453"/>
                    <a:pt x="3460733" y="30049"/>
                  </a:cubicBezTo>
                  <a:lnTo>
                    <a:pt x="3460733" y="324384"/>
                  </a:lnTo>
                  <a:cubicBezTo>
                    <a:pt x="3460733" y="340980"/>
                    <a:pt x="3447280" y="354433"/>
                    <a:pt x="3430685" y="354433"/>
                  </a:cubicBezTo>
                  <a:lnTo>
                    <a:pt x="30049" y="354433"/>
                  </a:lnTo>
                  <a:cubicBezTo>
                    <a:pt x="13453" y="354433"/>
                    <a:pt x="0" y="340980"/>
                    <a:pt x="0" y="324384"/>
                  </a:cubicBezTo>
                  <a:lnTo>
                    <a:pt x="0" y="30049"/>
                  </a:lnTo>
                  <a:cubicBezTo>
                    <a:pt x="0" y="13453"/>
                    <a:pt x="13453" y="0"/>
                    <a:pt x="3004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4559" y="68728"/>
              <a:ext cx="3315829" cy="19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주성분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</a:p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주성분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2개로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클러스터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0과 1을 잘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구분했다는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의미로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해석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가능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7010400" y="8415403"/>
            <a:ext cx="302007" cy="538097"/>
          </a:xfrm>
          <a:custGeom>
            <a:avLst/>
            <a:gdLst/>
            <a:ahLst/>
            <a:cxnLst/>
            <a:rect l="l" t="t" r="r" b="b"/>
            <a:pathLst>
              <a:path w="302007" h="538097">
                <a:moveTo>
                  <a:pt x="0" y="0"/>
                </a:moveTo>
                <a:lnTo>
                  <a:pt x="302007" y="0"/>
                </a:lnTo>
                <a:lnTo>
                  <a:pt x="302007" y="538097"/>
                </a:lnTo>
                <a:lnTo>
                  <a:pt x="0" y="538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1.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</a:p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팀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구성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역할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658492" y="5403754"/>
            <a:ext cx="4401383" cy="3214493"/>
          </a:xfrm>
          <a:custGeom>
            <a:avLst/>
            <a:gdLst/>
            <a:ahLst/>
            <a:cxnLst/>
            <a:rect l="l" t="t" r="r" b="b"/>
            <a:pathLst>
              <a:path w="4401383" h="3214493">
                <a:moveTo>
                  <a:pt x="0" y="0"/>
                </a:moveTo>
                <a:lnTo>
                  <a:pt x="4401383" y="0"/>
                </a:lnTo>
                <a:lnTo>
                  <a:pt x="4401383" y="3214493"/>
                </a:lnTo>
                <a:lnTo>
                  <a:pt x="0" y="321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83126" y="5379703"/>
            <a:ext cx="4467247" cy="3262596"/>
          </a:xfrm>
          <a:custGeom>
            <a:avLst/>
            <a:gdLst/>
            <a:ahLst/>
            <a:cxnLst/>
            <a:rect l="l" t="t" r="r" b="b"/>
            <a:pathLst>
              <a:path w="4467247" h="3262596">
                <a:moveTo>
                  <a:pt x="0" y="0"/>
                </a:moveTo>
                <a:lnTo>
                  <a:pt x="4467247" y="0"/>
                </a:lnTo>
                <a:lnTo>
                  <a:pt x="4467247" y="3262596"/>
                </a:lnTo>
                <a:lnTo>
                  <a:pt x="0" y="3262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28125" y="5384279"/>
            <a:ext cx="4369360" cy="3253444"/>
          </a:xfrm>
          <a:custGeom>
            <a:avLst/>
            <a:gdLst/>
            <a:ahLst/>
            <a:cxnLst/>
            <a:rect l="l" t="t" r="r" b="b"/>
            <a:pathLst>
              <a:path w="4369360" h="3253444">
                <a:moveTo>
                  <a:pt x="0" y="0"/>
                </a:moveTo>
                <a:lnTo>
                  <a:pt x="4369360" y="0"/>
                </a:lnTo>
                <a:lnTo>
                  <a:pt x="4369360" y="3253444"/>
                </a:lnTo>
                <a:lnTo>
                  <a:pt x="0" y="3253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036014" y="5403754"/>
            <a:ext cx="4636836" cy="3214493"/>
          </a:xfrm>
          <a:custGeom>
            <a:avLst/>
            <a:gdLst/>
            <a:ahLst/>
            <a:cxnLst/>
            <a:rect l="l" t="t" r="r" b="b"/>
            <a:pathLst>
              <a:path w="4636836" h="3214493">
                <a:moveTo>
                  <a:pt x="0" y="0"/>
                </a:moveTo>
                <a:lnTo>
                  <a:pt x="4636836" y="0"/>
                </a:lnTo>
                <a:lnTo>
                  <a:pt x="4636836" y="3214493"/>
                </a:lnTo>
                <a:lnTo>
                  <a:pt x="0" y="3214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1039" y="527319"/>
            <a:ext cx="1258664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5.4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446002"/>
            <a:ext cx="17031175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Delay_from_due_date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Outstanding_Debt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Credit_Utilization_Ratio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Total_EMI_per_month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검정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시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귀무가설을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기각하므로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해당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즉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분류하는데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유의미한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의미가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있다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400" y="1617833"/>
            <a:ext cx="2400300" cy="51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[t-test]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174" y="8796196"/>
            <a:ext cx="3862626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Delay_from_due_date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1306" y="8796196"/>
            <a:ext cx="3290888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[Outstanding_Debt]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3757" y="8796196"/>
            <a:ext cx="4141351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[Credit_Utilization_Ratio]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2395" y="8776720"/>
            <a:ext cx="3853577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[Total_EMI_per_month]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210 디딤고딕"/>
              </a:rPr>
              <a:t>5.4 통계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025" y="1632500"/>
            <a:ext cx="5817249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[chi-square statistic ]</a:t>
            </a: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08309493-9A3D-0D03-C2B3-EBBF3CED2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6968"/>
          <a:stretch/>
        </p:blipFill>
        <p:spPr bwMode="auto">
          <a:xfrm>
            <a:off x="724852" y="3579888"/>
            <a:ext cx="9155934" cy="175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이미지" descr="이미지">
            <a:extLst>
              <a:ext uri="{FF2B5EF4-FFF2-40B4-BE49-F238E27FC236}">
                <a16:creationId xmlns:a16="http://schemas.microsoft.com/office/drawing/2014/main" id="{0E4AC875-D165-1C14-1AB8-EF4B348A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7924" y="1562100"/>
            <a:ext cx="6958401" cy="384961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C2EF24-1EDE-A688-109E-97F97EAFEC4F}"/>
              </a:ext>
            </a:extLst>
          </p:cNvPr>
          <p:cNvSpPr/>
          <p:nvPr/>
        </p:nvSpPr>
        <p:spPr>
          <a:xfrm>
            <a:off x="12247970" y="788603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A380B1-292F-BA83-ADE8-5F8CB8BB4831}"/>
              </a:ext>
            </a:extLst>
          </p:cNvPr>
          <p:cNvSpPr/>
          <p:nvPr/>
        </p:nvSpPr>
        <p:spPr>
          <a:xfrm>
            <a:off x="3730604" y="2546461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574C53-DB3F-0347-C51F-B4E136706785}"/>
              </a:ext>
            </a:extLst>
          </p:cNvPr>
          <p:cNvCxnSpPr>
            <a:cxnSpLocks/>
          </p:cNvCxnSpPr>
          <p:nvPr/>
        </p:nvCxnSpPr>
        <p:spPr>
          <a:xfrm>
            <a:off x="9903197" y="1182660"/>
            <a:ext cx="42914" cy="41528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B4AF1-A689-754F-1FA2-F2F89D50F5F3}"/>
              </a:ext>
            </a:extLst>
          </p:cNvPr>
          <p:cNvSpPr/>
          <p:nvPr/>
        </p:nvSpPr>
        <p:spPr>
          <a:xfrm>
            <a:off x="2992308" y="3924300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2ADD6E-01D4-E044-724A-8A31B91AB407}"/>
              </a:ext>
            </a:extLst>
          </p:cNvPr>
          <p:cNvSpPr/>
          <p:nvPr/>
        </p:nvSpPr>
        <p:spPr>
          <a:xfrm>
            <a:off x="10689005" y="3322872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4D6621-6C8F-251D-F314-1241A9FC384C}"/>
              </a:ext>
            </a:extLst>
          </p:cNvPr>
          <p:cNvSpPr/>
          <p:nvPr/>
        </p:nvSpPr>
        <p:spPr>
          <a:xfrm>
            <a:off x="10681748" y="3780072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2DAC2-B936-1FEB-7215-0FEBBAB413D1}"/>
              </a:ext>
            </a:extLst>
          </p:cNvPr>
          <p:cNvSpPr txBox="1"/>
          <p:nvPr/>
        </p:nvSpPr>
        <p:spPr>
          <a:xfrm>
            <a:off x="2356971" y="6123044"/>
            <a:ext cx="1394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Month ,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Num_Credit_Inquiries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3BC672-9214-AD39-9057-E0A06B7FE0C6}"/>
              </a:ext>
            </a:extLst>
          </p:cNvPr>
          <p:cNvGrpSpPr/>
          <p:nvPr/>
        </p:nvGrpSpPr>
        <p:grpSpPr>
          <a:xfrm>
            <a:off x="1644236" y="6098630"/>
            <a:ext cx="612125" cy="616912"/>
            <a:chOff x="1544962" y="5710604"/>
            <a:chExt cx="612125" cy="616912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B6782E9D-87C1-97F4-00A6-2642A62BE4C4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25" name="Freeform 3">
                <a:extLst>
                  <a:ext uri="{FF2B5EF4-FFF2-40B4-BE49-F238E27FC236}">
                    <a16:creationId xmlns:a16="http://schemas.microsoft.com/office/drawing/2014/main" id="{E29C69D1-25B5-F7A8-47FC-349E122384C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8A78198-ECDA-A675-A7C1-933E8A1343DE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189C0B-7819-5D31-FC69-1ADA3A07DD46}"/>
              </a:ext>
            </a:extLst>
          </p:cNvPr>
          <p:cNvSpPr txBox="1"/>
          <p:nvPr/>
        </p:nvSpPr>
        <p:spPr>
          <a:xfrm>
            <a:off x="3187262" y="7001439"/>
            <a:ext cx="129915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즉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,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 데 중요할 것이라고 생각했던 변수인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r"/>
            <a:r>
              <a:rPr lang="en-US" altLang="ko-KR" sz="2800" b="1" i="0" dirty="0" err="1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 영향을 미치지 않는다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580EC0C-8BE3-1417-4DED-321A99D58A20}"/>
              </a:ext>
            </a:extLst>
          </p:cNvPr>
          <p:cNvSpPr/>
          <p:nvPr/>
        </p:nvSpPr>
        <p:spPr>
          <a:xfrm>
            <a:off x="3023509" y="7109413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38E52-2EBD-1EF5-38B3-BE1CB285739B}"/>
              </a:ext>
            </a:extLst>
          </p:cNvPr>
          <p:cNvSpPr txBox="1"/>
          <p:nvPr/>
        </p:nvSpPr>
        <p:spPr>
          <a:xfrm>
            <a:off x="2943305" y="8378379"/>
            <a:ext cx="13412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채무 상환 의지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를 가장 잘 대표한다고 볼 수 있는 변수인 </a:t>
            </a:r>
            <a:r>
              <a:rPr lang="en-US" altLang="ko-KR" sz="2800" b="1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는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r"/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분류하는데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438EC64-01A1-DCF9-A93E-E8F7FD48D645}"/>
              </a:ext>
            </a:extLst>
          </p:cNvPr>
          <p:cNvSpPr/>
          <p:nvPr/>
        </p:nvSpPr>
        <p:spPr>
          <a:xfrm>
            <a:off x="2356971" y="8517363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6176BD-0E49-750E-74E8-861B1DCB23C2}"/>
              </a:ext>
            </a:extLst>
          </p:cNvPr>
          <p:cNvSpPr/>
          <p:nvPr/>
        </p:nvSpPr>
        <p:spPr>
          <a:xfrm>
            <a:off x="1219200" y="4762500"/>
            <a:ext cx="8430428" cy="27077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567745" cy="1791758"/>
            <a:chOff x="0" y="0"/>
            <a:chExt cx="307265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657" cy="553153"/>
            </a:xfrm>
            <a:custGeom>
              <a:avLst/>
              <a:gdLst/>
              <a:ahLst/>
              <a:cxnLst/>
              <a:rect l="l" t="t" r="r" b="b"/>
              <a:pathLst>
                <a:path w="3072657" h="553153">
                  <a:moveTo>
                    <a:pt x="0" y="0"/>
                  </a:moveTo>
                  <a:lnTo>
                    <a:pt x="3072657" y="0"/>
                  </a:lnTo>
                  <a:lnTo>
                    <a:pt x="30726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6105" y="9258300"/>
            <a:ext cx="7321896" cy="1050125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06032" y="1426539"/>
            <a:ext cx="7123854" cy="8881886"/>
          </a:xfrm>
          <a:custGeom>
            <a:avLst/>
            <a:gdLst/>
            <a:ahLst/>
            <a:cxnLst/>
            <a:rect l="l" t="t" r="r" b="b"/>
            <a:pathLst>
              <a:path w="7123854" h="8881886">
                <a:moveTo>
                  <a:pt x="0" y="0"/>
                </a:moveTo>
                <a:lnTo>
                  <a:pt x="7123854" y="0"/>
                </a:lnTo>
                <a:lnTo>
                  <a:pt x="7123854" y="8881887"/>
                </a:lnTo>
                <a:lnTo>
                  <a:pt x="0" y="8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5.5 Model2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29944" y="3009900"/>
            <a:ext cx="9658114" cy="482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'0' </a:t>
            </a:r>
            <a:r>
              <a:rPr lang="en-US" sz="2800" b="1" dirty="0" err="1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0의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'1'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1의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variable_importance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 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각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중요도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숫자가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구분을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잘해준다는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것을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26D92-E7E6-E8DF-1727-E8D678071AA6}"/>
              </a:ext>
            </a:extLst>
          </p:cNvPr>
          <p:cNvSpPr/>
          <p:nvPr/>
        </p:nvSpPr>
        <p:spPr>
          <a:xfrm>
            <a:off x="3962400" y="1638300"/>
            <a:ext cx="1143000" cy="8229600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30BD31-72AD-BFBB-EC53-006E588BC6F6}"/>
              </a:ext>
            </a:extLst>
          </p:cNvPr>
          <p:cNvSpPr/>
          <p:nvPr/>
        </p:nvSpPr>
        <p:spPr>
          <a:xfrm>
            <a:off x="5174708" y="1651000"/>
            <a:ext cx="1267122" cy="8229600"/>
          </a:xfrm>
          <a:prstGeom prst="rect">
            <a:avLst/>
          </a:prstGeom>
          <a:solidFill>
            <a:schemeClr val="accent6">
              <a:lumMod val="40000"/>
              <a:lumOff val="60000"/>
              <a:alpha val="2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32EC19-4E40-A665-21B0-488B1C79A74C}"/>
              </a:ext>
            </a:extLst>
          </p:cNvPr>
          <p:cNvSpPr/>
          <p:nvPr/>
        </p:nvSpPr>
        <p:spPr>
          <a:xfrm>
            <a:off x="6555283" y="1638300"/>
            <a:ext cx="1674317" cy="8229600"/>
          </a:xfrm>
          <a:prstGeom prst="rect">
            <a:avLst/>
          </a:prstGeom>
          <a:solidFill>
            <a:srgbClr val="269697">
              <a:alpha val="18000"/>
            </a:srgbClr>
          </a:solidFill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0398"/>
            <a:ext cx="6354801" cy="1911751"/>
          </a:xfrm>
          <a:custGeom>
            <a:avLst/>
            <a:gdLst/>
            <a:ahLst/>
            <a:cxnLst/>
            <a:rect l="l" t="t" r="r" b="b"/>
            <a:pathLst>
              <a:path w="6354801" h="1911751">
                <a:moveTo>
                  <a:pt x="0" y="0"/>
                </a:moveTo>
                <a:lnTo>
                  <a:pt x="6354801" y="0"/>
                </a:lnTo>
                <a:lnTo>
                  <a:pt x="6354801" y="1911751"/>
                </a:lnTo>
                <a:lnTo>
                  <a:pt x="0" y="191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37645" y="546369"/>
            <a:ext cx="3793004" cy="3798566"/>
          </a:xfrm>
          <a:custGeom>
            <a:avLst/>
            <a:gdLst/>
            <a:ahLst/>
            <a:cxnLst/>
            <a:rect l="l" t="t" r="r" b="b"/>
            <a:pathLst>
              <a:path w="3793004" h="3798566">
                <a:moveTo>
                  <a:pt x="0" y="0"/>
                </a:moveTo>
                <a:lnTo>
                  <a:pt x="3793004" y="0"/>
                </a:lnTo>
                <a:lnTo>
                  <a:pt x="3793004" y="3798566"/>
                </a:lnTo>
                <a:lnTo>
                  <a:pt x="0" y="379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264945" y="546369"/>
            <a:ext cx="3847360" cy="3714501"/>
          </a:xfrm>
          <a:custGeom>
            <a:avLst/>
            <a:gdLst/>
            <a:ahLst/>
            <a:cxnLst/>
            <a:rect l="l" t="t" r="r" b="b"/>
            <a:pathLst>
              <a:path w="3847360" h="3714501">
                <a:moveTo>
                  <a:pt x="0" y="0"/>
                </a:moveTo>
                <a:lnTo>
                  <a:pt x="3847360" y="0"/>
                </a:lnTo>
                <a:lnTo>
                  <a:pt x="3847360" y="3714501"/>
                </a:lnTo>
                <a:lnTo>
                  <a:pt x="0" y="3714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05992" y="5315838"/>
            <a:ext cx="4020113" cy="3875505"/>
          </a:xfrm>
          <a:custGeom>
            <a:avLst/>
            <a:gdLst/>
            <a:ahLst/>
            <a:cxnLst/>
            <a:rect l="l" t="t" r="r" b="b"/>
            <a:pathLst>
              <a:path w="4020113" h="3875505">
                <a:moveTo>
                  <a:pt x="0" y="0"/>
                </a:moveTo>
                <a:lnTo>
                  <a:pt x="4020113" y="0"/>
                </a:lnTo>
                <a:lnTo>
                  <a:pt x="4020113" y="3875504"/>
                </a:lnTo>
                <a:lnTo>
                  <a:pt x="0" y="3875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004960" y="5364600"/>
            <a:ext cx="4000531" cy="3879303"/>
          </a:xfrm>
          <a:custGeom>
            <a:avLst/>
            <a:gdLst/>
            <a:ahLst/>
            <a:cxnLst/>
            <a:rect l="l" t="t" r="r" b="b"/>
            <a:pathLst>
              <a:path w="4000531" h="3879303">
                <a:moveTo>
                  <a:pt x="0" y="0"/>
                </a:moveTo>
                <a:lnTo>
                  <a:pt x="4000531" y="0"/>
                </a:lnTo>
                <a:lnTo>
                  <a:pt x="4000531" y="3879303"/>
                </a:lnTo>
                <a:lnTo>
                  <a:pt x="0" y="3879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626456" y="5364600"/>
            <a:ext cx="3904522" cy="3774182"/>
          </a:xfrm>
          <a:custGeom>
            <a:avLst/>
            <a:gdLst/>
            <a:ahLst/>
            <a:cxnLst/>
            <a:rect l="l" t="t" r="r" b="b"/>
            <a:pathLst>
              <a:path w="3904522" h="3774182">
                <a:moveTo>
                  <a:pt x="0" y="0"/>
                </a:moveTo>
                <a:lnTo>
                  <a:pt x="3904522" y="0"/>
                </a:lnTo>
                <a:lnTo>
                  <a:pt x="3904522" y="3774182"/>
                </a:lnTo>
                <a:lnTo>
                  <a:pt x="0" y="3774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973483" y="5364600"/>
            <a:ext cx="3796377" cy="3664520"/>
          </a:xfrm>
          <a:custGeom>
            <a:avLst/>
            <a:gdLst/>
            <a:ahLst/>
            <a:cxnLst/>
            <a:rect l="l" t="t" r="r" b="b"/>
            <a:pathLst>
              <a:path w="3796377" h="3664520">
                <a:moveTo>
                  <a:pt x="0" y="0"/>
                </a:moveTo>
                <a:lnTo>
                  <a:pt x="3796377" y="0"/>
                </a:lnTo>
                <a:lnTo>
                  <a:pt x="3796377" y="3664520"/>
                </a:lnTo>
                <a:lnTo>
                  <a:pt x="0" y="3664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5.5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잠재고객의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01210" y="3813029"/>
            <a:ext cx="300978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9559명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267" y="4350014"/>
            <a:ext cx="343566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x: 18391명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4329492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1365" y="4260704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[Annual_Income]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572" y="928114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[Monthly_Inhand_Salary]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91636" y="9262953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[Delay_from_due_date]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2240" y="928114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[Outstanding_Debt]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25194" y="921419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[Credit_History_Age]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0398"/>
            <a:ext cx="6354801" cy="1911751"/>
          </a:xfrm>
          <a:custGeom>
            <a:avLst/>
            <a:gdLst/>
            <a:ahLst/>
            <a:cxnLst/>
            <a:rect l="l" t="t" r="r" b="b"/>
            <a:pathLst>
              <a:path w="6354801" h="1911751">
                <a:moveTo>
                  <a:pt x="0" y="0"/>
                </a:moveTo>
                <a:lnTo>
                  <a:pt x="6354801" y="0"/>
                </a:lnTo>
                <a:lnTo>
                  <a:pt x="6354801" y="1911751"/>
                </a:lnTo>
                <a:lnTo>
                  <a:pt x="0" y="191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37645" y="546369"/>
            <a:ext cx="3793004" cy="3798566"/>
          </a:xfrm>
          <a:custGeom>
            <a:avLst/>
            <a:gdLst/>
            <a:ahLst/>
            <a:cxnLst/>
            <a:rect l="l" t="t" r="r" b="b"/>
            <a:pathLst>
              <a:path w="3793004" h="3798566">
                <a:moveTo>
                  <a:pt x="0" y="0"/>
                </a:moveTo>
                <a:lnTo>
                  <a:pt x="3793004" y="0"/>
                </a:lnTo>
                <a:lnTo>
                  <a:pt x="3793004" y="3798566"/>
                </a:lnTo>
                <a:lnTo>
                  <a:pt x="0" y="379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264945" y="546369"/>
            <a:ext cx="3847360" cy="3714501"/>
          </a:xfrm>
          <a:custGeom>
            <a:avLst/>
            <a:gdLst/>
            <a:ahLst/>
            <a:cxnLst/>
            <a:rect l="l" t="t" r="r" b="b"/>
            <a:pathLst>
              <a:path w="3847360" h="3714501">
                <a:moveTo>
                  <a:pt x="0" y="0"/>
                </a:moveTo>
                <a:lnTo>
                  <a:pt x="3847360" y="0"/>
                </a:lnTo>
                <a:lnTo>
                  <a:pt x="3847360" y="3714501"/>
                </a:lnTo>
                <a:lnTo>
                  <a:pt x="0" y="3714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05992" y="5315838"/>
            <a:ext cx="4020113" cy="3875505"/>
          </a:xfrm>
          <a:custGeom>
            <a:avLst/>
            <a:gdLst/>
            <a:ahLst/>
            <a:cxnLst/>
            <a:rect l="l" t="t" r="r" b="b"/>
            <a:pathLst>
              <a:path w="4020113" h="3875505">
                <a:moveTo>
                  <a:pt x="0" y="0"/>
                </a:moveTo>
                <a:lnTo>
                  <a:pt x="4020113" y="0"/>
                </a:lnTo>
                <a:lnTo>
                  <a:pt x="4020113" y="3875504"/>
                </a:lnTo>
                <a:lnTo>
                  <a:pt x="0" y="3875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004960" y="5364600"/>
            <a:ext cx="4000531" cy="3879303"/>
          </a:xfrm>
          <a:custGeom>
            <a:avLst/>
            <a:gdLst/>
            <a:ahLst/>
            <a:cxnLst/>
            <a:rect l="l" t="t" r="r" b="b"/>
            <a:pathLst>
              <a:path w="4000531" h="3879303">
                <a:moveTo>
                  <a:pt x="0" y="0"/>
                </a:moveTo>
                <a:lnTo>
                  <a:pt x="4000531" y="0"/>
                </a:lnTo>
                <a:lnTo>
                  <a:pt x="4000531" y="3879303"/>
                </a:lnTo>
                <a:lnTo>
                  <a:pt x="0" y="3879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626456" y="5364600"/>
            <a:ext cx="3904522" cy="3774182"/>
          </a:xfrm>
          <a:custGeom>
            <a:avLst/>
            <a:gdLst/>
            <a:ahLst/>
            <a:cxnLst/>
            <a:rect l="l" t="t" r="r" b="b"/>
            <a:pathLst>
              <a:path w="3904522" h="3774182">
                <a:moveTo>
                  <a:pt x="0" y="0"/>
                </a:moveTo>
                <a:lnTo>
                  <a:pt x="3904522" y="0"/>
                </a:lnTo>
                <a:lnTo>
                  <a:pt x="3904522" y="3774182"/>
                </a:lnTo>
                <a:lnTo>
                  <a:pt x="0" y="3774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973483" y="5364600"/>
            <a:ext cx="3796377" cy="3664520"/>
          </a:xfrm>
          <a:custGeom>
            <a:avLst/>
            <a:gdLst/>
            <a:ahLst/>
            <a:cxnLst/>
            <a:rect l="l" t="t" r="r" b="b"/>
            <a:pathLst>
              <a:path w="3796377" h="3664520">
                <a:moveTo>
                  <a:pt x="0" y="0"/>
                </a:moveTo>
                <a:lnTo>
                  <a:pt x="3796377" y="0"/>
                </a:lnTo>
                <a:lnTo>
                  <a:pt x="3796377" y="3664520"/>
                </a:lnTo>
                <a:lnTo>
                  <a:pt x="0" y="3664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210 디딤고딕"/>
              </a:rPr>
              <a:t>5.5 잠재고객의 데이터 시각화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1210" y="3813029"/>
            <a:ext cx="300978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70E4"/>
                </a:solidFill>
                <a:ea typeface="Inter"/>
              </a:rPr>
              <a:t>잠재고객: 9559명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267" y="4350014"/>
            <a:ext cx="343566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200"/>
                </a:solidFill>
                <a:ea typeface="Inter"/>
              </a:rPr>
              <a:t>잠재고객 x: 18391명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56887" y="4363985"/>
            <a:ext cx="355452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</a:rPr>
              <a:t>[Age]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1365" y="4260704"/>
            <a:ext cx="355452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</a:rPr>
              <a:t>[Annual_Income]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572" y="9281148"/>
            <a:ext cx="429295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</a:rPr>
              <a:t>[Monthly_Inhand_Salary]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91636" y="9262953"/>
            <a:ext cx="429295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</a:rPr>
              <a:t>[Delay_from_due_date]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2240" y="9281148"/>
            <a:ext cx="429295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</a:rPr>
              <a:t>[Outstanding_Debt]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25194" y="9214190"/>
            <a:ext cx="429295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Inter"/>
              </a:rPr>
              <a:t>[Credit_History_Age]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4657" y="0"/>
                  </a:moveTo>
                  <a:lnTo>
                    <a:pt x="4811936" y="0"/>
                  </a:lnTo>
                  <a:cubicBezTo>
                    <a:pt x="4813171" y="0"/>
                    <a:pt x="4814355" y="491"/>
                    <a:pt x="4815229" y="1364"/>
                  </a:cubicBezTo>
                  <a:cubicBezTo>
                    <a:pt x="4816102" y="2237"/>
                    <a:pt x="4816592" y="3422"/>
                    <a:pt x="4816592" y="4657"/>
                  </a:cubicBezTo>
                  <a:lnTo>
                    <a:pt x="4816592" y="2704677"/>
                  </a:lnTo>
                  <a:cubicBezTo>
                    <a:pt x="4816592" y="2707248"/>
                    <a:pt x="4814508" y="2709333"/>
                    <a:pt x="4811936" y="2709333"/>
                  </a:cubicBezTo>
                  <a:lnTo>
                    <a:pt x="4657" y="2709333"/>
                  </a:lnTo>
                  <a:cubicBezTo>
                    <a:pt x="2085" y="2709333"/>
                    <a:pt x="0" y="2707248"/>
                    <a:pt x="0" y="2704677"/>
                  </a:cubicBezTo>
                  <a:lnTo>
                    <a:pt x="0" y="4657"/>
                  </a:lnTo>
                  <a:cubicBezTo>
                    <a:pt x="0" y="2085"/>
                    <a:pt x="2085" y="0"/>
                    <a:pt x="4657" y="0"/>
                  </a:cubicBezTo>
                  <a:close/>
                </a:path>
              </a:pathLst>
            </a:custGeom>
            <a:solidFill>
              <a:srgbClr val="292F33">
                <a:alpha val="91765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75611" y="3181614"/>
            <a:ext cx="16136779" cy="335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34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499" b="1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해석</a:t>
            </a:r>
            <a:endParaRPr lang="en-US" sz="3499" b="1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619"/>
              </a:lnSpc>
              <a:spcBef>
                <a:spcPct val="0"/>
              </a:spcBef>
            </a:pPr>
            <a:endParaRPr lang="en-US" sz="3499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결과를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바탕으로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999" dirty="0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1(</a:t>
            </a:r>
            <a:r>
              <a:rPr lang="en-US" sz="2999" dirty="0" err="1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x)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은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일반적으로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소득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가지고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있으며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과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기록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가지고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있는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고소득층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또는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재력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있는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그룹일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반면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999" dirty="0" err="1">
                <a:solidFill>
                  <a:srgbClr val="69A1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999" dirty="0">
                <a:solidFill>
                  <a:srgbClr val="69A1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0(</a:t>
            </a:r>
            <a:r>
              <a:rPr lang="en-US" sz="2999" dirty="0" err="1">
                <a:solidFill>
                  <a:srgbClr val="69A1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69A1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은 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젊은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연령대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이고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소득이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적고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미지급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잔액이</a:t>
            </a:r>
            <a:r>
              <a:rPr lang="en-US" sz="2999" dirty="0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23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그룹일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999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999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83229" y="4404090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6.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자체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평가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의견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6508" y="3986037"/>
            <a:ext cx="4708183" cy="2004914"/>
            <a:chOff x="0" y="0"/>
            <a:chExt cx="1086165" cy="46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6165" cy="462528"/>
            </a:xfrm>
            <a:custGeom>
              <a:avLst/>
              <a:gdLst/>
              <a:ahLst/>
              <a:cxnLst/>
              <a:rect l="l" t="t" r="r" b="b"/>
              <a:pathLst>
                <a:path w="1086165" h="462528">
                  <a:moveTo>
                    <a:pt x="0" y="0"/>
                  </a:moveTo>
                  <a:lnTo>
                    <a:pt x="1086165" y="0"/>
                  </a:lnTo>
                  <a:lnTo>
                    <a:pt x="1086165" y="462528"/>
                  </a:lnTo>
                  <a:lnTo>
                    <a:pt x="0" y="462528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dirty="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3268" y="91715"/>
              <a:ext cx="812800" cy="2750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endParaRPr lang="en-US" sz="29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0200" y="4259982"/>
            <a:ext cx="3771305" cy="1457024"/>
            <a:chOff x="0" y="0"/>
            <a:chExt cx="1288475" cy="5325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8475" cy="532522"/>
            </a:xfrm>
            <a:custGeom>
              <a:avLst/>
              <a:gdLst/>
              <a:ahLst/>
              <a:cxnLst/>
              <a:rect l="l" t="t" r="r" b="b"/>
              <a:pathLst>
                <a:path w="1288475" h="532522">
                  <a:moveTo>
                    <a:pt x="0" y="0"/>
                  </a:moveTo>
                  <a:lnTo>
                    <a:pt x="1288475" y="0"/>
                  </a:lnTo>
                  <a:lnTo>
                    <a:pt x="1288475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6748" y="76346"/>
              <a:ext cx="974979" cy="3768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Delay_from_due_date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49837" y="1704346"/>
            <a:ext cx="4671807" cy="1457024"/>
            <a:chOff x="-68603" y="0"/>
            <a:chExt cx="1494666" cy="5325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3682" cy="532522"/>
            </a:xfrm>
            <a:custGeom>
              <a:avLst/>
              <a:gdLst/>
              <a:ahLst/>
              <a:cxnLst/>
              <a:rect l="l" t="t" r="r" b="b"/>
              <a:pathLst>
                <a:path w="1256119" h="532522">
                  <a:moveTo>
                    <a:pt x="0" y="0"/>
                  </a:moveTo>
                  <a:lnTo>
                    <a:pt x="1256119" y="0"/>
                  </a:lnTo>
                  <a:lnTo>
                    <a:pt x="125611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68603" y="91325"/>
              <a:ext cx="1494666" cy="3452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Total_EMI_per_month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82596" y="6931801"/>
            <a:ext cx="4903578" cy="1435086"/>
            <a:chOff x="-116762" y="6643"/>
            <a:chExt cx="1675319" cy="524504"/>
          </a:xfrm>
        </p:grpSpPr>
        <p:sp>
          <p:nvSpPr>
            <p:cNvPr id="12" name="Freeform 12"/>
            <p:cNvSpPr/>
            <p:nvPr/>
          </p:nvSpPr>
          <p:spPr>
            <a:xfrm>
              <a:off x="-55638" y="6643"/>
              <a:ext cx="1520593" cy="524504"/>
            </a:xfrm>
            <a:custGeom>
              <a:avLst/>
              <a:gdLst/>
              <a:ahLst/>
              <a:cxnLst/>
              <a:rect l="l" t="t" r="r" b="b"/>
              <a:pathLst>
                <a:path w="1488115" h="524504">
                  <a:moveTo>
                    <a:pt x="0" y="0"/>
                  </a:moveTo>
                  <a:lnTo>
                    <a:pt x="1488115" y="0"/>
                  </a:lnTo>
                  <a:lnTo>
                    <a:pt x="1488115" y="524504"/>
                  </a:lnTo>
                  <a:lnTo>
                    <a:pt x="0" y="524504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6762" y="167913"/>
              <a:ext cx="1675319" cy="2188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Credit_Utilization_Ratio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31547" y="4259982"/>
            <a:ext cx="3771878" cy="1457024"/>
            <a:chOff x="-42902" y="0"/>
            <a:chExt cx="1288671" cy="5325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7270" cy="532522"/>
            </a:xfrm>
            <a:custGeom>
              <a:avLst/>
              <a:gdLst/>
              <a:ahLst/>
              <a:cxnLst/>
              <a:rect l="l" t="t" r="r" b="b"/>
              <a:pathLst>
                <a:path w="1120959" h="532522">
                  <a:moveTo>
                    <a:pt x="0" y="0"/>
                  </a:moveTo>
                  <a:lnTo>
                    <a:pt x="1120959" y="0"/>
                  </a:lnTo>
                  <a:lnTo>
                    <a:pt x="112095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2902" y="81454"/>
              <a:ext cx="1288671" cy="323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Outstanding_Debt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1504691" y="4988494"/>
            <a:ext cx="1444239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AutoShape 18"/>
          <p:cNvSpPr/>
          <p:nvPr/>
        </p:nvSpPr>
        <p:spPr>
          <a:xfrm flipH="1">
            <a:off x="5430373" y="4988494"/>
            <a:ext cx="1366135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AutoShape 19"/>
          <p:cNvSpPr/>
          <p:nvPr/>
        </p:nvSpPr>
        <p:spPr>
          <a:xfrm flipH="1" flipV="1">
            <a:off x="9133586" y="3161370"/>
            <a:ext cx="17014" cy="824667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AutoShape 20"/>
          <p:cNvSpPr/>
          <p:nvPr/>
        </p:nvSpPr>
        <p:spPr>
          <a:xfrm flipH="1">
            <a:off x="9137868" y="5990951"/>
            <a:ext cx="12732" cy="922674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1040" y="527319"/>
            <a:ext cx="1247852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6.1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승인을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57326" y="1674279"/>
            <a:ext cx="3415077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]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New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524508" y="-3257461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213480" y="8624936"/>
            <a:ext cx="14407012" cy="1245516"/>
            <a:chOff x="0" y="0"/>
            <a:chExt cx="3794440" cy="3280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95064" cy="328037"/>
            </a:xfrm>
            <a:custGeom>
              <a:avLst/>
              <a:gdLst/>
              <a:ahLst/>
              <a:cxnLst/>
              <a:rect l="l" t="t" r="r" b="b"/>
              <a:pathLst>
                <a:path w="3695064" h="328037">
                  <a:moveTo>
                    <a:pt x="28143" y="0"/>
                  </a:moveTo>
                  <a:lnTo>
                    <a:pt x="3666921" y="0"/>
                  </a:lnTo>
                  <a:cubicBezTo>
                    <a:pt x="3674385" y="0"/>
                    <a:pt x="3681543" y="2965"/>
                    <a:pt x="3686821" y="8243"/>
                  </a:cubicBezTo>
                  <a:cubicBezTo>
                    <a:pt x="3692099" y="13521"/>
                    <a:pt x="3695064" y="20679"/>
                    <a:pt x="3695064" y="28143"/>
                  </a:cubicBezTo>
                  <a:lnTo>
                    <a:pt x="3695064" y="299894"/>
                  </a:lnTo>
                  <a:cubicBezTo>
                    <a:pt x="3695064" y="307358"/>
                    <a:pt x="3692099" y="314516"/>
                    <a:pt x="3686821" y="319794"/>
                  </a:cubicBezTo>
                  <a:cubicBezTo>
                    <a:pt x="3681543" y="325072"/>
                    <a:pt x="3674385" y="328037"/>
                    <a:pt x="3666921" y="328037"/>
                  </a:cubicBezTo>
                  <a:lnTo>
                    <a:pt x="28143" y="328037"/>
                  </a:lnTo>
                  <a:cubicBezTo>
                    <a:pt x="20679" y="328037"/>
                    <a:pt x="13521" y="325072"/>
                    <a:pt x="8243" y="319794"/>
                  </a:cubicBezTo>
                  <a:cubicBezTo>
                    <a:pt x="2965" y="314516"/>
                    <a:pt x="0" y="307358"/>
                    <a:pt x="0" y="299894"/>
                  </a:cubicBezTo>
                  <a:lnTo>
                    <a:pt x="0" y="28143"/>
                  </a:lnTo>
                  <a:cubicBezTo>
                    <a:pt x="0" y="20679"/>
                    <a:pt x="2965" y="13521"/>
                    <a:pt x="8243" y="8243"/>
                  </a:cubicBezTo>
                  <a:cubicBezTo>
                    <a:pt x="13521" y="2965"/>
                    <a:pt x="20679" y="0"/>
                    <a:pt x="2814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9376" y="50010"/>
              <a:ext cx="3695064" cy="2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라는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새로운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대출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승인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잠재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기준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제안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3806500" y="8974216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07784" y="-218151"/>
            <a:ext cx="6624475" cy="6624475"/>
          </a:xfrm>
          <a:custGeom>
            <a:avLst/>
            <a:gdLst/>
            <a:ahLst/>
            <a:cxnLst/>
            <a:rect l="l" t="t" r="r" b="b"/>
            <a:pathLst>
              <a:path w="6624475" h="6624475">
                <a:moveTo>
                  <a:pt x="0" y="0"/>
                </a:moveTo>
                <a:lnTo>
                  <a:pt x="6624474" y="0"/>
                </a:lnTo>
                <a:lnTo>
                  <a:pt x="6624474" y="6624475"/>
                </a:lnTo>
                <a:lnTo>
                  <a:pt x="0" y="662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3713140" y="5065904"/>
            <a:ext cx="8392984" cy="269653"/>
            <a:chOff x="0" y="0"/>
            <a:chExt cx="2210498" cy="7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0498" cy="71020"/>
            </a:xfrm>
            <a:custGeom>
              <a:avLst/>
              <a:gdLst/>
              <a:ahLst/>
              <a:cxnLst/>
              <a:rect l="l" t="t" r="r" b="b"/>
              <a:pathLst>
                <a:path w="2210498" h="71020">
                  <a:moveTo>
                    <a:pt x="0" y="0"/>
                  </a:moveTo>
                  <a:lnTo>
                    <a:pt x="2210498" y="0"/>
                  </a:lnTo>
                  <a:lnTo>
                    <a:pt x="2210498" y="71020"/>
                  </a:lnTo>
                  <a:lnTo>
                    <a:pt x="0" y="7102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4272625" y="102282"/>
            <a:ext cx="2275736" cy="142725"/>
            <a:chOff x="0" y="0"/>
            <a:chExt cx="599371" cy="37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371" cy="37590"/>
            </a:xfrm>
            <a:custGeom>
              <a:avLst/>
              <a:gdLst/>
              <a:ahLst/>
              <a:cxnLst/>
              <a:rect l="l" t="t" r="r" b="b"/>
              <a:pathLst>
                <a:path w="599371" h="37590">
                  <a:moveTo>
                    <a:pt x="0" y="0"/>
                  </a:moveTo>
                  <a:lnTo>
                    <a:pt x="599371" y="0"/>
                  </a:lnTo>
                  <a:lnTo>
                    <a:pt x="599371" y="37590"/>
                  </a:lnTo>
                  <a:lnTo>
                    <a:pt x="0" y="3759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8869" y="1690150"/>
            <a:ext cx="8776636" cy="1594049"/>
            <a:chOff x="0" y="0"/>
            <a:chExt cx="7968103" cy="144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8058" cy="1447165"/>
            </a:xfrm>
            <a:custGeom>
              <a:avLst/>
              <a:gdLst/>
              <a:ahLst/>
              <a:cxnLst/>
              <a:rect l="l" t="t" r="r" b="b"/>
              <a:pathLst>
                <a:path w="7968058" h="1447165">
                  <a:moveTo>
                    <a:pt x="6552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552138" y="1447165"/>
                    <a:pt x="6552138" y="1447165"/>
                    <a:pt x="6552138" y="1447165"/>
                  </a:cubicBezTo>
                  <a:cubicBezTo>
                    <a:pt x="7332025" y="1447165"/>
                    <a:pt x="7968058" y="1122172"/>
                    <a:pt x="7968058" y="723519"/>
                  </a:cubicBezTo>
                  <a:cubicBezTo>
                    <a:pt x="7968058" y="324866"/>
                    <a:pt x="7332024" y="0"/>
                    <a:pt x="6552138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3338" y="1589436"/>
            <a:ext cx="1735319" cy="1732629"/>
            <a:chOff x="0" y="0"/>
            <a:chExt cx="2056320" cy="2054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2788" y="3472236"/>
            <a:ext cx="9244167" cy="1596428"/>
            <a:chOff x="0" y="0"/>
            <a:chExt cx="8392563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2426" cy="1449324"/>
            </a:xfrm>
            <a:custGeom>
              <a:avLst/>
              <a:gdLst/>
              <a:ahLst/>
              <a:cxnLst/>
              <a:rect l="l" t="t" r="r" b="b"/>
              <a:pathLst>
                <a:path w="8392426" h="1449324">
                  <a:moveTo>
                    <a:pt x="6901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6901090" y="1449324"/>
                    <a:pt x="6901090" y="1449324"/>
                    <a:pt x="6901090" y="1449324"/>
                  </a:cubicBezTo>
                  <a:cubicBezTo>
                    <a:pt x="7722580" y="1449324"/>
                    <a:pt x="8392426" y="1123823"/>
                    <a:pt x="8392426" y="724662"/>
                  </a:cubicBezTo>
                  <a:cubicBezTo>
                    <a:pt x="8392426" y="325501"/>
                    <a:pt x="7722579" y="0"/>
                    <a:pt x="690109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270947" y="3371522"/>
            <a:ext cx="1735373" cy="1739110"/>
          </a:xfrm>
          <a:custGeom>
            <a:avLst/>
            <a:gdLst/>
            <a:ahLst/>
            <a:cxnLst/>
            <a:rect l="l" t="t" r="r" b="b"/>
            <a:pathLst>
              <a:path w="2058416" h="2057146">
                <a:moveTo>
                  <a:pt x="0" y="1028573"/>
                </a:moveTo>
                <a:cubicBezTo>
                  <a:pt x="0" y="460502"/>
                  <a:pt x="460756" y="0"/>
                  <a:pt x="1029208" y="0"/>
                </a:cubicBezTo>
                <a:cubicBezTo>
                  <a:pt x="1597660" y="0"/>
                  <a:pt x="2058416" y="460502"/>
                  <a:pt x="2058416" y="1028573"/>
                </a:cubicBezTo>
                <a:cubicBezTo>
                  <a:pt x="2058416" y="1596644"/>
                  <a:pt x="1597660" y="2057146"/>
                  <a:pt x="1029208" y="2057146"/>
                </a:cubicBezTo>
                <a:cubicBezTo>
                  <a:pt x="460756" y="2057146"/>
                  <a:pt x="0" y="1596517"/>
                  <a:pt x="0" y="1028573"/>
                </a:cubicBezTo>
                <a:close/>
              </a:path>
            </a:pathLst>
          </a:custGeom>
          <a:solidFill>
            <a:srgbClr val="5EC57E"/>
          </a:solidFill>
        </p:spPr>
        <p:txBody>
          <a:bodyPr/>
          <a:lstStyle/>
          <a:p>
            <a:endParaRPr lang="ko-KR" altLang="en-US" sz="160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748305" y="5278303"/>
            <a:ext cx="8983577" cy="1594842"/>
            <a:chOff x="0" y="0"/>
            <a:chExt cx="8155980" cy="14479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55761" cy="1447927"/>
            </a:xfrm>
            <a:custGeom>
              <a:avLst/>
              <a:gdLst/>
              <a:ahLst/>
              <a:cxnLst/>
              <a:rect l="l" t="t" r="r" b="b"/>
              <a:pathLst>
                <a:path w="8155761" h="1447927">
                  <a:moveTo>
                    <a:pt x="67064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6706464" y="1447927"/>
                    <a:pt x="6706464" y="1447927"/>
                    <a:pt x="6706464" y="1447927"/>
                  </a:cubicBezTo>
                  <a:cubicBezTo>
                    <a:pt x="7504937" y="1447927"/>
                    <a:pt x="8155761" y="1122807"/>
                    <a:pt x="8155761" y="724027"/>
                  </a:cubicBezTo>
                  <a:cubicBezTo>
                    <a:pt x="8155761" y="325247"/>
                    <a:pt x="7504937" y="0"/>
                    <a:pt x="670646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8884" y="5187114"/>
            <a:ext cx="1734712" cy="1733236"/>
            <a:chOff x="0" y="0"/>
            <a:chExt cx="2055600" cy="205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05137" y="7086246"/>
            <a:ext cx="9267741" cy="1594049"/>
            <a:chOff x="0" y="0"/>
            <a:chExt cx="8413965" cy="1447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13829" cy="1447165"/>
            </a:xfrm>
            <a:custGeom>
              <a:avLst/>
              <a:gdLst/>
              <a:ahLst/>
              <a:cxnLst/>
              <a:rect l="l" t="t" r="r" b="b"/>
              <a:pathLst>
                <a:path w="8413829" h="1447165">
                  <a:moveTo>
                    <a:pt x="69186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918684" y="1447165"/>
                    <a:pt x="6918684" y="1447165"/>
                    <a:pt x="6918684" y="1447165"/>
                  </a:cubicBezTo>
                  <a:cubicBezTo>
                    <a:pt x="7742443" y="1447165"/>
                    <a:pt x="8413829" y="1122172"/>
                    <a:pt x="8413829" y="723519"/>
                  </a:cubicBezTo>
                  <a:cubicBezTo>
                    <a:pt x="8413829" y="324866"/>
                    <a:pt x="7742443" y="0"/>
                    <a:pt x="691868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9174" y="6983153"/>
            <a:ext cx="1734104" cy="1734450"/>
            <a:chOff x="0" y="0"/>
            <a:chExt cx="2054880" cy="2057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09289" y="1940439"/>
            <a:ext cx="68325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정교한 신용등급분류 모델링으로 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고객 디폴트 리스크 최소화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29125" y="3672799"/>
            <a:ext cx="628704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고객의 대출 심사 기준을 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재정립함으로써 대출 규모 확대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82591" y="5506814"/>
            <a:ext cx="728900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기존 금융 기관들의 새로운 시장 개척으로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기업의 필요 자금 확보 및 수익률 제고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1040" y="527319"/>
            <a:ext cx="315268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6.2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기대효과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11172645" y="7556935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rot="-10800000">
            <a:off x="15682735" y="9069303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1" y="0"/>
                </a:lnTo>
                <a:lnTo>
                  <a:pt x="2888851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4555438" y="7358921"/>
            <a:ext cx="599360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고객의 소비를 촉진하여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금융 포함 및 경제 활동 촉진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6.3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한계점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자체 평가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77E33D9F-DE6F-7690-20DD-234BF6571715}"/>
              </a:ext>
            </a:extLst>
          </p:cNvPr>
          <p:cNvSpPr/>
          <p:nvPr/>
        </p:nvSpPr>
        <p:spPr>
          <a:xfrm>
            <a:off x="11082020" y="-1503650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4">
            <a:extLst>
              <a:ext uri="{FF2B5EF4-FFF2-40B4-BE49-F238E27FC236}">
                <a16:creationId xmlns:a16="http://schemas.microsoft.com/office/drawing/2014/main" id="{F362D954-3CC2-070E-A9EC-7E1663838099}"/>
              </a:ext>
            </a:extLst>
          </p:cNvPr>
          <p:cNvSpPr/>
          <p:nvPr/>
        </p:nvSpPr>
        <p:spPr>
          <a:xfrm>
            <a:off x="12850669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8D012FCC-396A-4449-96B3-68AA66129329}"/>
              </a:ext>
            </a:extLst>
          </p:cNvPr>
          <p:cNvSpPr/>
          <p:nvPr/>
        </p:nvSpPr>
        <p:spPr>
          <a:xfrm>
            <a:off x="1600200" y="1991393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3D725B51-6DA6-79E0-2E13-84A2DFE13D88}"/>
              </a:ext>
            </a:extLst>
          </p:cNvPr>
          <p:cNvSpPr/>
          <p:nvPr/>
        </p:nvSpPr>
        <p:spPr>
          <a:xfrm>
            <a:off x="1600200" y="4076700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A13B1B97-D95B-FD61-4FFC-5232F3E85701}"/>
              </a:ext>
            </a:extLst>
          </p:cNvPr>
          <p:cNvSpPr/>
          <p:nvPr/>
        </p:nvSpPr>
        <p:spPr>
          <a:xfrm>
            <a:off x="1600200" y="5956498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A48DC77A-396D-BCFC-A1DC-5E7041D8BD33}"/>
              </a:ext>
            </a:extLst>
          </p:cNvPr>
          <p:cNvSpPr/>
          <p:nvPr/>
        </p:nvSpPr>
        <p:spPr>
          <a:xfrm>
            <a:off x="1600200" y="7725018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AEFFB754-C786-C10A-0A5F-EBA30F8804A6}"/>
              </a:ext>
            </a:extLst>
          </p:cNvPr>
          <p:cNvSpPr txBox="1"/>
          <p:nvPr/>
        </p:nvSpPr>
        <p:spPr>
          <a:xfrm>
            <a:off x="2591891" y="1750063"/>
            <a:ext cx="14095909" cy="1586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분석에 사용할 수 있는 데이터가 한정적이어서 보다 깊은 분석에 대한 어려움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altLang="ko-KR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ko-KR" altLang="en-US" sz="2400" b="0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비금융</a:t>
            </a: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데이터와 같은 다양한 데이터 정보를 함께 사용해 분류 모델을 다양한 분야에 적용할 수 있었더라면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더 의미 있는 분석이 되었을 것 같습니다</a:t>
            </a:r>
            <a:r>
              <a:rPr lang="en-US" altLang="ko-KR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en-US" sz="24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F23FF72-D515-6253-5CB1-5BAA14E31CE1}"/>
              </a:ext>
            </a:extLst>
          </p:cNvPr>
          <p:cNvSpPr txBox="1"/>
          <p:nvPr/>
        </p:nvSpPr>
        <p:spPr>
          <a:xfrm>
            <a:off x="2591891" y="3876756"/>
            <a:ext cx="14095909" cy="1586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모델 튜닝과 데이터 인사이트 도출 과정에서 트렌드 기술 학습의 필요성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altLang="ko-KR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향후 실무 역량 향상을 위해 최신 논문을 참고하여 최신 </a:t>
            </a:r>
            <a:r>
              <a:rPr lang="ko-KR" altLang="en-US" sz="2400" b="0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머신러닝</a:t>
            </a: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모델 튜닝 트렌드와 데이터 분석 트렌드를 스터디를 통해 학습할 계획입니다</a:t>
            </a:r>
            <a:r>
              <a:rPr lang="en-US" altLang="ko-KR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en-US" sz="24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1C9E09C-7CC4-9A87-A318-4CCA8B17B522}"/>
              </a:ext>
            </a:extLst>
          </p:cNvPr>
          <p:cNvSpPr txBox="1"/>
          <p:nvPr/>
        </p:nvSpPr>
        <p:spPr>
          <a:xfrm>
            <a:off x="2591891" y="5994011"/>
            <a:ext cx="14095909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주라는 단기 프로젝트에 대한 아쉬움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 많은 시간이 있었다면 다양한 인사이트를 제시할 수 있었을 것입니다</a:t>
            </a: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en-US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433C8C80-A1AA-4935-B182-CFE52BDCA565}"/>
              </a:ext>
            </a:extLst>
          </p:cNvPr>
          <p:cNvSpPr txBox="1"/>
          <p:nvPr/>
        </p:nvSpPr>
        <p:spPr>
          <a:xfrm>
            <a:off x="2591891" y="7452948"/>
            <a:ext cx="14095909" cy="1573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금융권을 준비하는 교육생들과 함께 프로젝트를 진행하면서 쌓인 도메인 지식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은행권 첫 </a:t>
            </a: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KDT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로 같은 비슷한 목표를 가진 교육생들과 </a:t>
            </a:r>
            <a:r>
              <a:rPr lang="ko-KR" altLang="en-US" sz="2400" dirty="0" err="1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함께라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다양한 도메인 지식이 쌓였고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프로젝트의 시너지가 극대화 되었습니다</a:t>
            </a: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7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 dirty="0">
                <a:solidFill>
                  <a:srgbClr val="E8F0FF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7" y="9236874"/>
            <a:ext cx="7277924" cy="1099200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07862" cy="1050126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8733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731362"/>
              </p:ext>
            </p:extLst>
          </p:nvPr>
        </p:nvGraphicFramePr>
        <p:xfrm>
          <a:off x="541020" y="2063697"/>
          <a:ext cx="17205960" cy="6830922"/>
        </p:xfrm>
        <a:graphic>
          <a:graphicData uri="http://schemas.openxmlformats.org/drawingml/2006/table">
            <a:tbl>
              <a:tblPr/>
              <a:tblGrid>
                <a:gridCol w="1894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0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145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이름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역할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 dirty="0" err="1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담당업무</a:t>
                      </a:r>
                      <a:endParaRPr lang="en-US" sz="11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121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구영지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팀장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데이터 품질 확인(결측치, 이상치 처리), 하이퍼파라미터 튜닝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3251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김재현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머신러닝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분류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모델</a:t>
                      </a:r>
                      <a:endParaRPr lang="en-US" sz="11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2077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김정민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통계분석, 데이터 품질 확인(결측치, 이상치 처리), ppt 디자인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2077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이한비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머신러닝 분류 모델, 데이터 품질 확인(결측치, 이상치 처리)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3251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임채영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799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1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r>
                        <a:rPr lang="en-US" sz="2799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799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발표</a:t>
                      </a:r>
                      <a:endParaRPr lang="en-US" sz="11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301897" y="-168255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팀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구성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0828" y="4199481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2.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개요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91468" y="1526115"/>
            <a:ext cx="10287543" cy="2951579"/>
          </a:xfrm>
          <a:custGeom>
            <a:avLst/>
            <a:gdLst/>
            <a:ahLst/>
            <a:cxnLst/>
            <a:rect l="l" t="t" r="r" b="b"/>
            <a:pathLst>
              <a:path w="10287543" h="2951579">
                <a:moveTo>
                  <a:pt x="0" y="0"/>
                </a:moveTo>
                <a:lnTo>
                  <a:pt x="10287543" y="0"/>
                </a:lnTo>
                <a:lnTo>
                  <a:pt x="10287543" y="2951579"/>
                </a:lnTo>
                <a:lnTo>
                  <a:pt x="0" y="29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66319" y="5867075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61478" y="4734869"/>
            <a:ext cx="13755172" cy="22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비금융·비정형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평가항목으로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예측력·변별력이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우수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장점이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있으나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평가결과에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직관적인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해석과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설명이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다소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어렵다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한계도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존재합니다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92944" y="6574981"/>
            <a:ext cx="6492240" cy="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75166" y="8351831"/>
            <a:ext cx="15748362" cy="1247775"/>
            <a:chOff x="0" y="0"/>
            <a:chExt cx="4147717" cy="3286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6149" cy="328632"/>
            </a:xfrm>
            <a:custGeom>
              <a:avLst/>
              <a:gdLst/>
              <a:ahLst/>
              <a:cxnLst/>
              <a:rect l="l" t="t" r="r" b="b"/>
              <a:pathLst>
                <a:path w="4086149" h="328632">
                  <a:moveTo>
                    <a:pt x="25449" y="0"/>
                  </a:moveTo>
                  <a:lnTo>
                    <a:pt x="4060699" y="0"/>
                  </a:lnTo>
                  <a:cubicBezTo>
                    <a:pt x="4074754" y="0"/>
                    <a:pt x="4086149" y="11394"/>
                    <a:pt x="4086149" y="25449"/>
                  </a:cubicBezTo>
                  <a:lnTo>
                    <a:pt x="4086149" y="303183"/>
                  </a:lnTo>
                  <a:cubicBezTo>
                    <a:pt x="4086149" y="317238"/>
                    <a:pt x="4074754" y="328632"/>
                    <a:pt x="4060699" y="328632"/>
                  </a:cubicBezTo>
                  <a:lnTo>
                    <a:pt x="25449" y="328632"/>
                  </a:lnTo>
                  <a:cubicBezTo>
                    <a:pt x="11394" y="328632"/>
                    <a:pt x="0" y="317238"/>
                    <a:pt x="0" y="303183"/>
                  </a:cubicBezTo>
                  <a:lnTo>
                    <a:pt x="0" y="25449"/>
                  </a:lnTo>
                  <a:cubicBezTo>
                    <a:pt x="0" y="11394"/>
                    <a:pt x="11394" y="0"/>
                    <a:pt x="2544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568" y="57908"/>
              <a:ext cx="4086149" cy="21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신용평가모형에서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설명가능한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요소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파악을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위한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데이터</a:t>
              </a:r>
              <a:r>
                <a:rPr lang="en-US" sz="3199" b="1" dirty="0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분석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의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필요성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존재</a:t>
              </a:r>
              <a:endPara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237209" y="863840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주제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선정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배경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3634" y="5827395"/>
            <a:ext cx="2787151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en-US" sz="4499" b="1" spc="440" dirty="0" err="1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추진배경</a:t>
            </a:r>
            <a:endParaRPr lang="en-US" sz="4499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39846" y="6846880"/>
            <a:ext cx="1347680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금융기관은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AI신용평가모델에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XAI(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설명가능한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AI·eXplainable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AI)'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앞으로도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유의미한지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신뢰할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있도록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노력하고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59136"/>
            <a:ext cx="18508809" cy="4784948"/>
          </a:xfrm>
          <a:custGeom>
            <a:avLst/>
            <a:gdLst/>
            <a:ahLst/>
            <a:cxnLst/>
            <a:rect l="l" t="t" r="r" b="b"/>
            <a:pathLst>
              <a:path w="18508809" h="4784948">
                <a:moveTo>
                  <a:pt x="0" y="0"/>
                </a:moveTo>
                <a:lnTo>
                  <a:pt x="18508809" y="0"/>
                </a:lnTo>
                <a:lnTo>
                  <a:pt x="18508809" y="4784948"/>
                </a:lnTo>
                <a:lnTo>
                  <a:pt x="0" y="478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86099" b="-35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462522" y="2473678"/>
            <a:ext cx="5358869" cy="5477932"/>
            <a:chOff x="0" y="0"/>
            <a:chExt cx="50211906" cy="5132751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42715" y="2968559"/>
            <a:ext cx="540472" cy="54047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75291" y="2967333"/>
            <a:ext cx="38389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훈련내용과의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관련성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3992" y="4101885"/>
            <a:ext cx="4575929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교육 내용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가설검정, 머신러닝을 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활용한 데이터 분석 </a:t>
            </a:r>
          </a:p>
          <a:p>
            <a:pPr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하나은행 현직자 특강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대출 규모 감소 현황 파악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411941" y="2473678"/>
            <a:ext cx="5358869" cy="5477932"/>
            <a:chOff x="0" y="0"/>
            <a:chExt cx="50211906" cy="5132751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92966" y="2968559"/>
            <a:ext cx="540472" cy="5404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22172" y="2990359"/>
            <a:ext cx="37276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장비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재료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84981" y="4101885"/>
            <a:ext cx="4302894" cy="3212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코드관리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github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일정관리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jira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python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(pandas,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sklearn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13103" y="2473678"/>
            <a:ext cx="5358869" cy="5477932"/>
            <a:chOff x="0" y="0"/>
            <a:chExt cx="50211906" cy="51327511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999884"/>
            <a:ext cx="500849" cy="50084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05749" y="3000400"/>
            <a:ext cx="37232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내용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3103" y="4101885"/>
            <a:ext cx="4819174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정교한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(Gray Area)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신청자의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명확화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7/25~7/26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</a:t>
            </a:r>
            <a:r>
              <a:rPr lang="en-US" sz="3199" spc="124" dirty="0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</a:t>
            </a:r>
            <a:endParaRPr lang="en-US" sz="3199" spc="124" dirty="0">
              <a:solidFill>
                <a:srgbClr val="19191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0" y="8038199"/>
            <a:ext cx="4190619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기획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선정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작성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탐색적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실행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926418" y="1971504"/>
            <a:ext cx="5473330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 재정의 및 리서치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결측치, 이상치에 대한 데이터 정제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머신러닝 모델간 특징 비교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7/31~8/2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63373" y="8049368"/>
            <a:ext cx="82074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잠재적 머신러닝 모델 선정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8/3~8/6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79750" y="8397875"/>
            <a:ext cx="6017374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 대출 심사 잠재기준 제안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028023" y="2409654"/>
            <a:ext cx="5851079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 분석을 통한 고객 그룹별 패턴 파악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0" y="-67414"/>
            <a:ext cx="18288000" cy="10354414"/>
            <a:chOff x="0" y="0"/>
            <a:chExt cx="4816593" cy="2727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27088"/>
            </a:xfrm>
            <a:custGeom>
              <a:avLst/>
              <a:gdLst/>
              <a:ahLst/>
              <a:cxnLst/>
              <a:rect l="l" t="t" r="r" b="b"/>
              <a:pathLst>
                <a:path w="4816592" h="2727088">
                  <a:moveTo>
                    <a:pt x="0" y="0"/>
                  </a:moveTo>
                  <a:lnTo>
                    <a:pt x="4816592" y="0"/>
                  </a:lnTo>
                  <a:lnTo>
                    <a:pt x="4816592" y="2727088"/>
                  </a:lnTo>
                  <a:lnTo>
                    <a:pt x="0" y="2727088"/>
                  </a:lnTo>
                  <a:close/>
                </a:path>
              </a:pathLst>
            </a:custGeom>
            <a:solidFill>
              <a:srgbClr val="292F33">
                <a:alpha val="92941"/>
              </a:srgbClr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7/25~7/26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 기획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2.3 프로젝트 구조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2753" y="8038199"/>
            <a:ext cx="35697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기획 및 주제 선정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정의서 작성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 데이터 분석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660" y="2066754"/>
            <a:ext cx="4534733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재정의 및 리서치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결측치, 이상치에 대한 데이터 정제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 모델간 특징 비교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7/31~8/2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6652" y="8049368"/>
            <a:ext cx="750415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잠재적 머신러닝 모델 선정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8/3~8/6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70805" y="8397875"/>
            <a:ext cx="5355330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 대출 심사 잠재기준 제안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28023" y="2409654"/>
            <a:ext cx="5208627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 분석을 통한 고객 그룹별 패턴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278499" y="4562475"/>
            <a:ext cx="137310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총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수행기간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: 7/25 ~ 8/7 (약 2주)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3177</Words>
  <Application>Microsoft Office PowerPoint</Application>
  <PresentationFormat>사용자 지정</PresentationFormat>
  <Paragraphs>402</Paragraphs>
  <Slides>39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맑은 고딕</vt:lpstr>
      <vt:lpstr>하나2.0 CM</vt:lpstr>
      <vt:lpstr>Calibri</vt:lpstr>
      <vt:lpstr>Inter</vt:lpstr>
      <vt:lpstr>Arial</vt:lpstr>
      <vt:lpstr>하나2.0 R</vt:lpstr>
      <vt:lpstr>하나2.0 H</vt:lpstr>
      <vt:lpstr>210 디딤고딕</vt:lpstr>
      <vt:lpstr>함초롬돋움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Finance Presentation</dc:title>
  <cp:lastModifiedBy>김정민</cp:lastModifiedBy>
  <cp:revision>5</cp:revision>
  <dcterms:created xsi:type="dcterms:W3CDTF">2006-08-16T00:00:00Z</dcterms:created>
  <dcterms:modified xsi:type="dcterms:W3CDTF">2023-08-06T04:06:48Z</dcterms:modified>
  <dc:identifier>DAFqd_zHg90</dc:identifier>
</cp:coreProperties>
</file>